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6" r:id="rId1"/>
  </p:sldMasterIdLst>
  <p:notesMasterIdLst>
    <p:notesMasterId r:id="rId55"/>
  </p:notesMasterIdLst>
  <p:sldIdLst>
    <p:sldId id="257" r:id="rId2"/>
    <p:sldId id="308" r:id="rId3"/>
    <p:sldId id="309" r:id="rId4"/>
    <p:sldId id="310" r:id="rId5"/>
    <p:sldId id="261" r:id="rId6"/>
    <p:sldId id="311" r:id="rId7"/>
    <p:sldId id="260" r:id="rId8"/>
    <p:sldId id="259" r:id="rId9"/>
    <p:sldId id="263" r:id="rId10"/>
    <p:sldId id="264" r:id="rId11"/>
    <p:sldId id="262" r:id="rId12"/>
    <p:sldId id="304" r:id="rId13"/>
    <p:sldId id="305" r:id="rId14"/>
    <p:sldId id="306" r:id="rId15"/>
    <p:sldId id="265" r:id="rId16"/>
    <p:sldId id="266" r:id="rId17"/>
    <p:sldId id="267" r:id="rId18"/>
    <p:sldId id="268" r:id="rId19"/>
    <p:sldId id="271" r:id="rId20"/>
    <p:sldId id="269" r:id="rId21"/>
    <p:sldId id="272" r:id="rId22"/>
    <p:sldId id="273" r:id="rId23"/>
    <p:sldId id="274" r:id="rId24"/>
    <p:sldId id="275" r:id="rId25"/>
    <p:sldId id="307" r:id="rId26"/>
    <p:sldId id="276" r:id="rId27"/>
    <p:sldId id="277" r:id="rId28"/>
    <p:sldId id="278" r:id="rId29"/>
    <p:sldId id="279" r:id="rId30"/>
    <p:sldId id="280" r:id="rId31"/>
    <p:sldId id="282" r:id="rId32"/>
    <p:sldId id="283" r:id="rId33"/>
    <p:sldId id="284" r:id="rId34"/>
    <p:sldId id="285" r:id="rId35"/>
    <p:sldId id="286" r:id="rId36"/>
    <p:sldId id="287" r:id="rId37"/>
    <p:sldId id="290" r:id="rId38"/>
    <p:sldId id="292" r:id="rId39"/>
    <p:sldId id="291" r:id="rId40"/>
    <p:sldId id="293" r:id="rId41"/>
    <p:sldId id="294" r:id="rId42"/>
    <p:sldId id="270" r:id="rId43"/>
    <p:sldId id="295" r:id="rId44"/>
    <p:sldId id="296" r:id="rId45"/>
    <p:sldId id="297" r:id="rId46"/>
    <p:sldId id="298" r:id="rId47"/>
    <p:sldId id="289" r:id="rId48"/>
    <p:sldId id="299" r:id="rId49"/>
    <p:sldId id="301" r:id="rId50"/>
    <p:sldId id="300" r:id="rId51"/>
    <p:sldId id="302" r:id="rId52"/>
    <p:sldId id="303" r:id="rId53"/>
    <p:sldId id="258"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A2B1395-9127-4E2A-B737-5AB5BC8F62E9}">
          <p14:sldIdLst>
            <p14:sldId id="257"/>
            <p14:sldId id="308"/>
            <p14:sldId id="309"/>
            <p14:sldId id="310"/>
            <p14:sldId id="261"/>
            <p14:sldId id="311"/>
            <p14:sldId id="260"/>
            <p14:sldId id="259"/>
            <p14:sldId id="263"/>
            <p14:sldId id="264"/>
            <p14:sldId id="262"/>
            <p14:sldId id="304"/>
            <p14:sldId id="305"/>
            <p14:sldId id="306"/>
            <p14:sldId id="265"/>
            <p14:sldId id="266"/>
            <p14:sldId id="267"/>
            <p14:sldId id="268"/>
            <p14:sldId id="271"/>
            <p14:sldId id="269"/>
            <p14:sldId id="272"/>
            <p14:sldId id="273"/>
            <p14:sldId id="274"/>
            <p14:sldId id="275"/>
            <p14:sldId id="307"/>
            <p14:sldId id="276"/>
            <p14:sldId id="277"/>
            <p14:sldId id="278"/>
            <p14:sldId id="279"/>
            <p14:sldId id="280"/>
            <p14:sldId id="282"/>
            <p14:sldId id="283"/>
            <p14:sldId id="284"/>
            <p14:sldId id="285"/>
            <p14:sldId id="286"/>
            <p14:sldId id="287"/>
            <p14:sldId id="290"/>
            <p14:sldId id="292"/>
            <p14:sldId id="291"/>
            <p14:sldId id="293"/>
            <p14:sldId id="294"/>
            <p14:sldId id="270"/>
            <p14:sldId id="295"/>
            <p14:sldId id="296"/>
            <p14:sldId id="297"/>
            <p14:sldId id="298"/>
            <p14:sldId id="289"/>
            <p14:sldId id="299"/>
            <p14:sldId id="301"/>
            <p14:sldId id="300"/>
            <p14:sldId id="302"/>
            <p14:sldId id="303"/>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2749" autoAdjust="0"/>
  </p:normalViewPr>
  <p:slideViewPr>
    <p:cSldViewPr snapToGrid="0">
      <p:cViewPr varScale="1">
        <p:scale>
          <a:sx n="106" d="100"/>
          <a:sy n="106" d="100"/>
        </p:scale>
        <p:origin x="7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7B6FE8-4281-4D35-B4C6-4F14E4B7E192}" type="datetimeFigureOut">
              <a:rPr lang="en-US" smtClean="0"/>
              <a:t>4/14/2020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106A94-37BC-4DCD-A7ED-BFDC4C0B9CFE}" type="slidenum">
              <a:rPr lang="en-US" smtClean="0"/>
              <a:t>‹#›</a:t>
            </a:fld>
            <a:endParaRPr lang="en-US"/>
          </a:p>
        </p:txBody>
      </p:sp>
    </p:spTree>
    <p:extLst>
      <p:ext uri="{BB962C8B-B14F-4D97-AF65-F5344CB8AC3E}">
        <p14:creationId xmlns:p14="http://schemas.microsoft.com/office/powerpoint/2010/main" val="1026235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9DD580-54BB-4306-8E56-AFBE026EA8A6}" type="slidenum">
              <a:rPr lang="en-US" smtClean="0"/>
              <a:t>13</a:t>
            </a:fld>
            <a:endParaRPr lang="en-US"/>
          </a:p>
        </p:txBody>
      </p:sp>
    </p:spTree>
    <p:extLst>
      <p:ext uri="{BB962C8B-B14F-4D97-AF65-F5344CB8AC3E}">
        <p14:creationId xmlns:p14="http://schemas.microsoft.com/office/powerpoint/2010/main" val="2807526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https://eccguidelines.heart.org/tables/2015-basic-life-support-sequence/</a:t>
            </a:r>
          </a:p>
        </p:txBody>
      </p:sp>
      <p:sp>
        <p:nvSpPr>
          <p:cNvPr id="4" name="Slide Number Placeholder 3"/>
          <p:cNvSpPr>
            <a:spLocks noGrp="1"/>
          </p:cNvSpPr>
          <p:nvPr>
            <p:ph type="sldNum" sz="quarter" idx="5"/>
          </p:nvPr>
        </p:nvSpPr>
        <p:spPr/>
        <p:txBody>
          <a:bodyPr/>
          <a:lstStyle/>
          <a:p>
            <a:fld id="{28106A94-37BC-4DCD-A7ED-BFDC4C0B9CFE}" type="slidenum">
              <a:rPr lang="en-US" smtClean="0"/>
              <a:t>15</a:t>
            </a:fld>
            <a:endParaRPr lang="en-US"/>
          </a:p>
        </p:txBody>
      </p:sp>
    </p:spTree>
    <p:extLst>
      <p:ext uri="{BB962C8B-B14F-4D97-AF65-F5344CB8AC3E}">
        <p14:creationId xmlns:p14="http://schemas.microsoft.com/office/powerpoint/2010/main" val="2585449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106A94-37BC-4DCD-A7ED-BFDC4C0B9CFE}" type="slidenum">
              <a:rPr lang="en-US" smtClean="0"/>
              <a:t>42</a:t>
            </a:fld>
            <a:endParaRPr lang="en-US"/>
          </a:p>
        </p:txBody>
      </p:sp>
    </p:spTree>
    <p:extLst>
      <p:ext uri="{BB962C8B-B14F-4D97-AF65-F5344CB8AC3E}">
        <p14:creationId xmlns:p14="http://schemas.microsoft.com/office/powerpoint/2010/main" val="2753878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106A94-37BC-4DCD-A7ED-BFDC4C0B9CFE}" type="slidenum">
              <a:rPr lang="en-US" smtClean="0"/>
              <a:t>47</a:t>
            </a:fld>
            <a:endParaRPr lang="en-US"/>
          </a:p>
        </p:txBody>
      </p:sp>
    </p:spTree>
    <p:extLst>
      <p:ext uri="{BB962C8B-B14F-4D97-AF65-F5344CB8AC3E}">
        <p14:creationId xmlns:p14="http://schemas.microsoft.com/office/powerpoint/2010/main" val="136356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4/14/2020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4/14/2020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4/14/2020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4/14/2020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4/14/2020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4/14/2020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4/14/2020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4/14/2020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4/14/2020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4/14/2020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4/14/2020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4/14/2020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eb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ahajournals.org/doi/10.1161/CIRCULATIONAHA.110.970939" TargetMode="External"/><Relationship Id="rId2" Type="http://schemas.openxmlformats.org/officeDocument/2006/relationships/hyperlink" Target="https://eccguidelines.heart.org/index.php/evidence_table/2010-aha-levels-of-evidence1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ahajournals.org/doi/10.1161/CIR.0000000000000259" TargetMode="External"/><Relationship Id="rId2" Type="http://schemas.openxmlformats.org/officeDocument/2006/relationships/hyperlink" Target="https://eccguidelines.heart.org/index.php/evidence_table/aha-levels-of-evidence-tables-2015/"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ahajournals.org/doi/10.1161/CIR.0000000000000259" TargetMode="External"/><Relationship Id="rId2" Type="http://schemas.openxmlformats.org/officeDocument/2006/relationships/hyperlink" Target="https://eccguidelines.heart.org/index.php/evidence_table/aha-levels-of-evidence-tables-201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ahajournals.org/doi/10.1161/CIR.0000000000000259" TargetMode="External"/><Relationship Id="rId2" Type="http://schemas.openxmlformats.org/officeDocument/2006/relationships/hyperlink" Target="https://eccguidelines.heart.org/index.php/evidence_table/aha-levels-of-evidence-tables-2015/" TargetMode="External"/><Relationship Id="rId1" Type="http://schemas.openxmlformats.org/officeDocument/2006/relationships/slideLayout" Target="../slideLayouts/slideLayout2.xml"/><Relationship Id="rId6" Type="http://schemas.openxmlformats.org/officeDocument/2006/relationships/image" Target="../media/image13.jpg"/><Relationship Id="rId5" Type="http://schemas.openxmlformats.org/officeDocument/2006/relationships/hyperlink" Target="https://www.ahajournals.org/doi/10.1161/CIRCULATIONAHA.110.970939" TargetMode="External"/><Relationship Id="rId4" Type="http://schemas.openxmlformats.org/officeDocument/2006/relationships/hyperlink" Target="https://eccguidelines.heart.org/index.php/evidence_table/2010-aha-levels-of-evidence10/"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ahajournals.org/doi/10.1161/CIRCULATIONAHA.110.970939" TargetMode="External"/><Relationship Id="rId2" Type="http://schemas.openxmlformats.org/officeDocument/2006/relationships/hyperlink" Target="https://eccguidelines.heart.org/index.php/evidence_table/2010-aha-levels-of-evidence10/"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ahajournals.org/doi/10.1161/CIR.0000000000000259" TargetMode="External"/><Relationship Id="rId2" Type="http://schemas.openxmlformats.org/officeDocument/2006/relationships/hyperlink" Target="https://eccguidelines.heart.org/index.php/evidence_table/aha-levels-of-evidence-tables-2015/" TargetMode="External"/><Relationship Id="rId1" Type="http://schemas.openxmlformats.org/officeDocument/2006/relationships/slideLayout" Target="../slideLayouts/slideLayout2.xml"/><Relationship Id="rId4" Type="http://schemas.openxmlformats.org/officeDocument/2006/relationships/hyperlink" Target="https://www.ahajournals.org/doi/10.1161/CIR.0000000000000539"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ahajournals.org/doi/10.1161/CIRCULATIONAHA.110.970939" TargetMode="External"/><Relationship Id="rId2" Type="http://schemas.openxmlformats.org/officeDocument/2006/relationships/hyperlink" Target="https://eccguidelines.heart.org/index.php/evidence_table/2010-aha-levels-of-evidence10/"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eccguidelines.heart.org/index.php/evidence_table/aha-levels-of-evidence-tables-2015/"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ahajournals.org/doi/10.1161/CIRCULATIONAHA.110.970939" TargetMode="External"/><Relationship Id="rId5" Type="http://schemas.openxmlformats.org/officeDocument/2006/relationships/hyperlink" Target="https://eccguidelines.heart.org/index.php/evidence_table/2010-aha-levels-of-evidence10/" TargetMode="External"/><Relationship Id="rId4" Type="http://schemas.openxmlformats.org/officeDocument/2006/relationships/hyperlink" Target="https://www.ahajournals.org/doi/10.1161/CIR.0000000000000259"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ahajournals.org/doi/10.1161/CIRCULATIONAHA.110.970939" TargetMode="External"/><Relationship Id="rId2" Type="http://schemas.openxmlformats.org/officeDocument/2006/relationships/hyperlink" Target="https://eccguidelines.heart.org/index.php/evidence_table/2010-aha-levels-of-evidence10/"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ahajournals.org/doi/10.1161/CIRCULATIONAHA.110.970939" TargetMode="External"/><Relationship Id="rId2" Type="http://schemas.openxmlformats.org/officeDocument/2006/relationships/hyperlink" Target="https://eccguidelines.heart.org/index.php/evidence_table/2010-aha-levels-of-evidence10/"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ahajournals.org/doi/10.1161/CIRCULATIONAHA.110.970939" TargetMode="External"/><Relationship Id="rId2" Type="http://schemas.openxmlformats.org/officeDocument/2006/relationships/hyperlink" Target="https://eccguidelines.heart.org/index.php/evidence_table/2010-aha-levels-of-evidence10/"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ahajournals.org/doi/10.1161/CIR.0000000000000259" TargetMode="External"/><Relationship Id="rId2" Type="http://schemas.openxmlformats.org/officeDocument/2006/relationships/hyperlink" Target="https://eccguidelines.heart.org/index.php/evidence_table/aha-levels-of-evidence-tables-2015/" TargetMode="External"/><Relationship Id="rId1" Type="http://schemas.openxmlformats.org/officeDocument/2006/relationships/slideLayout" Target="../slideLayouts/slideLayout2.xml"/><Relationship Id="rId4" Type="http://schemas.openxmlformats.org/officeDocument/2006/relationships/hyperlink" Target="https://www.ahajournals.org/doi/10.1161/CIR.0000000000000539"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ahajournals.org/doi/10.1161/CIRCULATIONAHA.110.970939" TargetMode="External"/><Relationship Id="rId2" Type="http://schemas.openxmlformats.org/officeDocument/2006/relationships/hyperlink" Target="https://eccguidelines.heart.org/index.php/evidence_table/2010-aha-levels-of-evidence1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ahajournals.org/doi/10.1161/CIRCULATIONAHA.110.970939" TargetMode="External"/><Relationship Id="rId2" Type="http://schemas.openxmlformats.org/officeDocument/2006/relationships/hyperlink" Target="https://eccguidelines.heart.org/index.php/evidence_table/2010-aha-levels-of-evidence10/"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eccguidelines.heart.org/" TargetMode="External"/><Relationship Id="rId2" Type="http://schemas.openxmlformats.org/officeDocument/2006/relationships/hyperlink" Target="https://eccguidelines.heart.org/index.php/circulation/cpr-ecc-guidelines-2/part-5-adult-basic-life-support-and-cardiopulmonary-resuscitation-quality/"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FD68DA-43BA-4508-8DE2-BA9BB7B2FA5B}"/>
              </a:ext>
            </a:extLst>
          </p:cNvPr>
          <p:cNvSpPr>
            <a:spLocks noGrp="1"/>
          </p:cNvSpPr>
          <p:nvPr>
            <p:ph type="ctrTitle"/>
          </p:nvPr>
        </p:nvSpPr>
        <p:spPr>
          <a:xfrm>
            <a:off x="5427754" y="3058496"/>
            <a:ext cx="6253317" cy="1124710"/>
          </a:xfrm>
        </p:spPr>
        <p:txBody>
          <a:bodyPr>
            <a:noAutofit/>
          </a:bodyPr>
          <a:lstStyle/>
          <a:p>
            <a:r>
              <a:rPr lang="en-US" sz="3200" dirty="0"/>
              <a:t>Basic Life Support</a:t>
            </a:r>
            <a:br>
              <a:rPr lang="en-US" sz="3200" dirty="0"/>
            </a:br>
            <a:r>
              <a:rPr lang="en-US" sz="3200" dirty="0"/>
              <a:t>(Integrated Guide)</a:t>
            </a:r>
          </a:p>
        </p:txBody>
      </p:sp>
      <p:pic>
        <p:nvPicPr>
          <p:cNvPr id="5" name="Picture 4">
            <a:extLst>
              <a:ext uri="{FF2B5EF4-FFF2-40B4-BE49-F238E27FC236}">
                <a16:creationId xmlns:a16="http://schemas.microsoft.com/office/drawing/2014/main" id="{282CF6DD-7FE8-4063-9551-1B7BBCE92AB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347616" y="4528241"/>
            <a:ext cx="3671840" cy="1182091"/>
          </a:xfrm>
          <a:prstGeom prst="rect">
            <a:avLst/>
          </a:prstGeom>
        </p:spPr>
      </p:pic>
      <p:cxnSp>
        <p:nvCxnSpPr>
          <p:cNvPr id="24" name="Straight Connector 23">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AF1FAC9-CF60-4273-97BD-3C9CCC0AFA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334571" y="1054356"/>
            <a:ext cx="4758612" cy="4506686"/>
          </a:xfrm>
          <a:prstGeom prst="rect">
            <a:avLst/>
          </a:prstGeom>
        </p:spPr>
      </p:pic>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96C8D-C4FE-4863-9459-80BB44048531}"/>
              </a:ext>
            </a:extLst>
          </p:cNvPr>
          <p:cNvSpPr>
            <a:spLocks noGrp="1"/>
          </p:cNvSpPr>
          <p:nvPr>
            <p:ph type="title"/>
          </p:nvPr>
        </p:nvSpPr>
        <p:spPr/>
        <p:txBody>
          <a:bodyPr/>
          <a:lstStyle/>
          <a:p>
            <a:r>
              <a:rPr lang="en-US" dirty="0"/>
              <a:t>Recognition</a:t>
            </a:r>
          </a:p>
        </p:txBody>
      </p:sp>
      <p:sp>
        <p:nvSpPr>
          <p:cNvPr id="3" name="Content Placeholder 2">
            <a:extLst>
              <a:ext uri="{FF2B5EF4-FFF2-40B4-BE49-F238E27FC236}">
                <a16:creationId xmlns:a16="http://schemas.microsoft.com/office/drawing/2014/main" id="{7B902C9E-3461-4EE6-BDE7-827F949FBDAD}"/>
              </a:ext>
            </a:extLst>
          </p:cNvPr>
          <p:cNvSpPr>
            <a:spLocks noGrp="1"/>
          </p:cNvSpPr>
          <p:nvPr>
            <p:ph idx="1"/>
          </p:nvPr>
        </p:nvSpPr>
        <p:spPr/>
        <p:txBody>
          <a:bodyPr/>
          <a:lstStyle/>
          <a:p>
            <a:r>
              <a:rPr lang="en-US" dirty="0"/>
              <a:t>To combat delayed recognition of patient deterioration include</a:t>
            </a:r>
          </a:p>
          <a:p>
            <a:pPr lvl="2"/>
            <a:r>
              <a:rPr lang="en-US" sz="1800" dirty="0"/>
              <a:t>traditional electrocardiogram (ECG)-based telemetry</a:t>
            </a:r>
          </a:p>
          <a:p>
            <a:pPr lvl="2"/>
            <a:r>
              <a:rPr lang="en-US" sz="1800" dirty="0"/>
              <a:t>heart and respiratory rate sensors</a:t>
            </a:r>
          </a:p>
          <a:p>
            <a:pPr lvl="2"/>
            <a:r>
              <a:rPr lang="en-US" sz="1800" dirty="0"/>
              <a:t>increased clinician surveillance</a:t>
            </a:r>
          </a:p>
          <a:p>
            <a:pPr lvl="2"/>
            <a:r>
              <a:rPr lang="en-US" sz="1800" dirty="0"/>
              <a:t>Modified Early Warning Score (risk score) </a:t>
            </a:r>
          </a:p>
          <a:p>
            <a:pPr lvl="2"/>
            <a:r>
              <a:rPr lang="en-US" sz="1800" dirty="0"/>
              <a:t>laboratory data</a:t>
            </a:r>
            <a:endParaRPr lang="en-US" sz="1800" b="1" dirty="0"/>
          </a:p>
        </p:txBody>
      </p:sp>
    </p:spTree>
    <p:extLst>
      <p:ext uri="{BB962C8B-B14F-4D97-AF65-F5344CB8AC3E}">
        <p14:creationId xmlns:p14="http://schemas.microsoft.com/office/powerpoint/2010/main" val="68203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143001"/>
            <a:ext cx="7772400" cy="1470025"/>
          </a:xfrm>
        </p:spPr>
        <p:txBody>
          <a:bodyPr>
            <a:normAutofit fontScale="90000"/>
          </a:bodyPr>
          <a:lstStyle/>
          <a:p>
            <a:br>
              <a:rPr lang="en-US" dirty="0"/>
            </a:br>
            <a:r>
              <a:rPr lang="en-US" dirty="0"/>
              <a:t>Age Definition</a:t>
            </a:r>
            <a:br>
              <a:rPr lang="en-US" dirty="0"/>
            </a:br>
            <a:r>
              <a:rPr lang="en-US" sz="800" dirty="0"/>
              <a:t>(American Heart Association BLS Provider Manual p.2)</a:t>
            </a:r>
            <a:br>
              <a:rPr lang="en-US" sz="800" dirty="0"/>
            </a:br>
            <a:br>
              <a:rPr lang="en-US" dirty="0"/>
            </a:br>
            <a:endParaRPr lang="en-US" dirty="0"/>
          </a:p>
        </p:txBody>
      </p:sp>
      <p:sp>
        <p:nvSpPr>
          <p:cNvPr id="3" name="Subtitle 2"/>
          <p:cNvSpPr>
            <a:spLocks noGrp="1"/>
          </p:cNvSpPr>
          <p:nvPr>
            <p:ph type="subTitle" idx="1"/>
          </p:nvPr>
        </p:nvSpPr>
        <p:spPr>
          <a:xfrm>
            <a:off x="1981200" y="2743200"/>
            <a:ext cx="8427724" cy="1752600"/>
          </a:xfrm>
        </p:spPr>
        <p:txBody>
          <a:bodyPr>
            <a:normAutofit/>
          </a:bodyPr>
          <a:lstStyle/>
          <a:p>
            <a:pPr algn="l"/>
            <a:r>
              <a:rPr lang="en-US" sz="2800" b="1" dirty="0"/>
              <a:t> </a:t>
            </a:r>
            <a:endParaRPr lang="en-US" sz="2800" dirty="0"/>
          </a:p>
        </p:txBody>
      </p:sp>
      <p:pic>
        <p:nvPicPr>
          <p:cNvPr id="1026" name="Picture 2" descr="C:\Users\Elisha\AppData\Local\Microsoft\Windows\INetCache\IE\8Z6UE3YV\silhouette-man-walking[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2036351"/>
            <a:ext cx="2499362" cy="249936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Elisha\AppData\Local\Microsoft\Windows\INetCache\IE\R1KUIQZQ\child-black-silhouette-girl-1380920474ZFl[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2089138"/>
            <a:ext cx="1981200" cy="239378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09900" y="3337440"/>
            <a:ext cx="1181100" cy="943012"/>
          </a:xfrm>
          <a:prstGeom prst="rect">
            <a:avLst/>
          </a:prstGeom>
        </p:spPr>
      </p:pic>
      <p:sp>
        <p:nvSpPr>
          <p:cNvPr id="7" name="TextBox 6"/>
          <p:cNvSpPr txBox="1"/>
          <p:nvPr/>
        </p:nvSpPr>
        <p:spPr>
          <a:xfrm>
            <a:off x="7696200" y="4476148"/>
            <a:ext cx="838200" cy="369332"/>
          </a:xfrm>
          <a:prstGeom prst="rect">
            <a:avLst/>
          </a:prstGeom>
          <a:noFill/>
        </p:spPr>
        <p:txBody>
          <a:bodyPr wrap="square" rtlCol="0">
            <a:spAutoFit/>
          </a:bodyPr>
          <a:lstStyle/>
          <a:p>
            <a:r>
              <a:rPr lang="en-US" dirty="0"/>
              <a:t>Adults</a:t>
            </a:r>
          </a:p>
        </p:txBody>
      </p:sp>
      <p:sp>
        <p:nvSpPr>
          <p:cNvPr id="10" name="TextBox 9"/>
          <p:cNvSpPr txBox="1"/>
          <p:nvPr/>
        </p:nvSpPr>
        <p:spPr>
          <a:xfrm>
            <a:off x="5410200" y="4482926"/>
            <a:ext cx="990600" cy="369332"/>
          </a:xfrm>
          <a:prstGeom prst="rect">
            <a:avLst/>
          </a:prstGeom>
          <a:noFill/>
        </p:spPr>
        <p:txBody>
          <a:bodyPr wrap="square" rtlCol="0">
            <a:spAutoFit/>
          </a:bodyPr>
          <a:lstStyle/>
          <a:p>
            <a:r>
              <a:rPr lang="en-US" dirty="0"/>
              <a:t>Children</a:t>
            </a:r>
          </a:p>
        </p:txBody>
      </p:sp>
      <p:sp>
        <p:nvSpPr>
          <p:cNvPr id="11" name="TextBox 10"/>
          <p:cNvSpPr txBox="1"/>
          <p:nvPr/>
        </p:nvSpPr>
        <p:spPr>
          <a:xfrm>
            <a:off x="3219450" y="4482927"/>
            <a:ext cx="838200" cy="369332"/>
          </a:xfrm>
          <a:prstGeom prst="rect">
            <a:avLst/>
          </a:prstGeom>
          <a:noFill/>
        </p:spPr>
        <p:txBody>
          <a:bodyPr wrap="square" rtlCol="0">
            <a:spAutoFit/>
          </a:bodyPr>
          <a:lstStyle/>
          <a:p>
            <a:r>
              <a:rPr lang="en-US" dirty="0"/>
              <a:t>Infant</a:t>
            </a:r>
          </a:p>
        </p:txBody>
      </p:sp>
      <p:sp>
        <p:nvSpPr>
          <p:cNvPr id="8" name="TextBox 7"/>
          <p:cNvSpPr txBox="1"/>
          <p:nvPr/>
        </p:nvSpPr>
        <p:spPr>
          <a:xfrm>
            <a:off x="2828925" y="4852258"/>
            <a:ext cx="1733550" cy="646331"/>
          </a:xfrm>
          <a:prstGeom prst="rect">
            <a:avLst/>
          </a:prstGeom>
          <a:noFill/>
        </p:spPr>
        <p:txBody>
          <a:bodyPr wrap="square" rtlCol="0">
            <a:spAutoFit/>
          </a:bodyPr>
          <a:lstStyle/>
          <a:p>
            <a:r>
              <a:rPr lang="en-US" sz="1200" dirty="0"/>
              <a:t>Less than 1 year of age</a:t>
            </a:r>
          </a:p>
          <a:p>
            <a:r>
              <a:rPr lang="en-US" sz="1200" dirty="0"/>
              <a:t>(excluding newborns in the delivery room)</a:t>
            </a:r>
          </a:p>
        </p:txBody>
      </p:sp>
      <p:sp>
        <p:nvSpPr>
          <p:cNvPr id="13" name="TextBox 12"/>
          <p:cNvSpPr txBox="1"/>
          <p:nvPr/>
        </p:nvSpPr>
        <p:spPr>
          <a:xfrm>
            <a:off x="7391400" y="4876801"/>
            <a:ext cx="1600200" cy="461665"/>
          </a:xfrm>
          <a:prstGeom prst="rect">
            <a:avLst/>
          </a:prstGeom>
          <a:noFill/>
        </p:spPr>
        <p:txBody>
          <a:bodyPr wrap="square" rtlCol="0">
            <a:spAutoFit/>
          </a:bodyPr>
          <a:lstStyle/>
          <a:p>
            <a:r>
              <a:rPr lang="en-US" sz="1200" dirty="0"/>
              <a:t>Adolescents and older</a:t>
            </a:r>
          </a:p>
        </p:txBody>
      </p:sp>
      <p:sp>
        <p:nvSpPr>
          <p:cNvPr id="14" name="TextBox 13"/>
          <p:cNvSpPr txBox="1"/>
          <p:nvPr/>
        </p:nvSpPr>
        <p:spPr>
          <a:xfrm>
            <a:off x="4991100" y="4876801"/>
            <a:ext cx="2095500" cy="1015663"/>
          </a:xfrm>
          <a:prstGeom prst="rect">
            <a:avLst/>
          </a:prstGeom>
          <a:noFill/>
        </p:spPr>
        <p:txBody>
          <a:bodyPr wrap="square" rtlCol="0">
            <a:spAutoFit/>
          </a:bodyPr>
          <a:lstStyle/>
          <a:p>
            <a:r>
              <a:rPr lang="en-US" sz="1200" dirty="0"/>
              <a:t>1 year of age to puberty</a:t>
            </a:r>
          </a:p>
          <a:p>
            <a:r>
              <a:rPr lang="en-US" sz="1200" dirty="0"/>
              <a:t>*Signs of puberty include chest/underarm hair in males; any breast development in females</a:t>
            </a:r>
          </a:p>
        </p:txBody>
      </p:sp>
    </p:spTree>
    <p:extLst>
      <p:ext uri="{BB962C8B-B14F-4D97-AF65-F5344CB8AC3E}">
        <p14:creationId xmlns:p14="http://schemas.microsoft.com/office/powerpoint/2010/main" val="2821652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grpId="0" nodeType="clickEffect">
                                  <p:stCondLst>
                                    <p:cond delay="0"/>
                                  </p:stCondLst>
                                  <p:iterate type="lt">
                                    <p:tmAbs val="25"/>
                                  </p:iterate>
                                  <p:childTnLst>
                                    <p:set>
                                      <p:cBhvr override="childStyle">
                                        <p:cTn id="6" dur="indefinite"/>
                                        <p:tgtEl>
                                          <p:spTgt spid="2"/>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
                                            <p:txEl>
                                              <p:pRg st="0" end="0"/>
                                            </p:txEl>
                                          </p:spTgt>
                                        </p:tgtEl>
                                        <p:attrNameLst>
                                          <p:attrName>style.visibility</p:attrName>
                                        </p:attrNameLst>
                                      </p:cBhvr>
                                      <p:to>
                                        <p:strVal val="visible"/>
                                      </p:to>
                                    </p:set>
                                    <p:animEffect transition="in" filter="fade">
                                      <p:cBhvr>
                                        <p:cTn id="16" dur="500"/>
                                        <p:tgtEl>
                                          <p:spTgt spid="8">
                                            <p:txEl>
                                              <p:pRg st="0" end="0"/>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Effect transition="in" filter="fade">
                                      <p:cBhvr>
                                        <p:cTn id="19" dur="500"/>
                                        <p:tgtEl>
                                          <p:spTgt spid="8">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500"/>
                                        <p:tgtEl>
                                          <p:spTgt spid="1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10" grpId="0"/>
      <p:bldP spid="11" grpId="0"/>
      <p:bldP spid="13"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Elisha\AppData\Local\Microsoft\Windows\INetCache\IE\R1KUIQZQ\umbrella-clipart-1366346910QJD[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2171765"/>
            <a:ext cx="3031376" cy="303137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286000" y="304801"/>
            <a:ext cx="7772400" cy="1470025"/>
          </a:xfrm>
        </p:spPr>
        <p:txBody>
          <a:bodyPr/>
          <a:lstStyle/>
          <a:p>
            <a:r>
              <a:rPr lang="en-US" dirty="0"/>
              <a:t>What is BLS?</a:t>
            </a:r>
          </a:p>
        </p:txBody>
      </p:sp>
      <p:sp>
        <p:nvSpPr>
          <p:cNvPr id="3" name="Subtitle 2"/>
          <p:cNvSpPr>
            <a:spLocks noGrp="1"/>
          </p:cNvSpPr>
          <p:nvPr>
            <p:ph type="subTitle" idx="1"/>
          </p:nvPr>
        </p:nvSpPr>
        <p:spPr>
          <a:xfrm>
            <a:off x="7303442" y="2171765"/>
            <a:ext cx="2819400" cy="609600"/>
          </a:xfrm>
        </p:spPr>
        <p:txBody>
          <a:bodyPr>
            <a:normAutofit fontScale="62500" lnSpcReduction="20000"/>
          </a:bodyPr>
          <a:lstStyle/>
          <a:p>
            <a:pPr algn="l"/>
            <a:r>
              <a:rPr lang="en-US" sz="2800" b="1" dirty="0"/>
              <a:t>Basic Life Support</a:t>
            </a:r>
            <a:endParaRPr lang="en-US" dirty="0"/>
          </a:p>
          <a:p>
            <a:pPr algn="l"/>
            <a:endParaRPr lang="en-US" sz="2800" dirty="0"/>
          </a:p>
        </p:txBody>
      </p:sp>
      <p:sp>
        <p:nvSpPr>
          <p:cNvPr id="5" name="TextBox 4"/>
          <p:cNvSpPr txBox="1"/>
          <p:nvPr/>
        </p:nvSpPr>
        <p:spPr>
          <a:xfrm>
            <a:off x="3441154" y="2672764"/>
            <a:ext cx="1828800" cy="369332"/>
          </a:xfrm>
          <a:prstGeom prst="rect">
            <a:avLst/>
          </a:prstGeom>
          <a:noFill/>
        </p:spPr>
        <p:txBody>
          <a:bodyPr wrap="square" rtlCol="0">
            <a:spAutoFit/>
          </a:bodyPr>
          <a:lstStyle/>
          <a:p>
            <a:r>
              <a:rPr lang="en-US" dirty="0"/>
              <a:t>High-Quality CPR</a:t>
            </a:r>
          </a:p>
        </p:txBody>
      </p:sp>
      <p:sp>
        <p:nvSpPr>
          <p:cNvPr id="6" name="TextBox 5"/>
          <p:cNvSpPr txBox="1"/>
          <p:nvPr/>
        </p:nvSpPr>
        <p:spPr>
          <a:xfrm>
            <a:off x="3975348" y="3693548"/>
            <a:ext cx="2798140" cy="369332"/>
          </a:xfrm>
          <a:prstGeom prst="rect">
            <a:avLst/>
          </a:prstGeom>
          <a:noFill/>
        </p:spPr>
        <p:txBody>
          <a:bodyPr wrap="square" rtlCol="0">
            <a:spAutoFit/>
          </a:bodyPr>
          <a:lstStyle/>
          <a:p>
            <a:r>
              <a:rPr lang="en-US" dirty="0"/>
              <a:t>Foreign Body Obstruction</a:t>
            </a:r>
          </a:p>
        </p:txBody>
      </p:sp>
      <p:sp>
        <p:nvSpPr>
          <p:cNvPr id="7" name="TextBox 6"/>
          <p:cNvSpPr txBox="1"/>
          <p:nvPr/>
        </p:nvSpPr>
        <p:spPr>
          <a:xfrm>
            <a:off x="2150910" y="3810000"/>
            <a:ext cx="1600200" cy="381000"/>
          </a:xfrm>
          <a:prstGeom prst="rect">
            <a:avLst/>
          </a:prstGeom>
          <a:noFill/>
        </p:spPr>
        <p:txBody>
          <a:bodyPr wrap="square" rtlCol="0">
            <a:spAutoFit/>
          </a:bodyPr>
          <a:lstStyle/>
          <a:p>
            <a:endParaRPr lang="en-US"/>
          </a:p>
        </p:txBody>
      </p:sp>
      <p:sp>
        <p:nvSpPr>
          <p:cNvPr id="9" name="TextBox 8"/>
          <p:cNvSpPr txBox="1"/>
          <p:nvPr/>
        </p:nvSpPr>
        <p:spPr>
          <a:xfrm>
            <a:off x="6524602" y="4191000"/>
            <a:ext cx="914400" cy="369332"/>
          </a:xfrm>
          <a:prstGeom prst="rect">
            <a:avLst/>
          </a:prstGeom>
          <a:noFill/>
        </p:spPr>
        <p:txBody>
          <a:bodyPr wrap="square" rtlCol="0">
            <a:spAutoFit/>
          </a:bodyPr>
          <a:lstStyle/>
          <a:p>
            <a:r>
              <a:rPr lang="en-US" dirty="0"/>
              <a:t>Stroke</a:t>
            </a:r>
          </a:p>
        </p:txBody>
      </p:sp>
      <p:sp>
        <p:nvSpPr>
          <p:cNvPr id="10" name="TextBox 9"/>
          <p:cNvSpPr txBox="1"/>
          <p:nvPr/>
        </p:nvSpPr>
        <p:spPr>
          <a:xfrm>
            <a:off x="6629400" y="4575572"/>
            <a:ext cx="2083742" cy="369332"/>
          </a:xfrm>
          <a:prstGeom prst="rect">
            <a:avLst/>
          </a:prstGeom>
          <a:noFill/>
        </p:spPr>
        <p:txBody>
          <a:bodyPr wrap="square" rtlCol="0">
            <a:spAutoFit/>
          </a:bodyPr>
          <a:lstStyle/>
          <a:p>
            <a:r>
              <a:rPr lang="en-US" dirty="0"/>
              <a:t>Team Dynamics</a:t>
            </a:r>
          </a:p>
        </p:txBody>
      </p:sp>
      <p:sp>
        <p:nvSpPr>
          <p:cNvPr id="11" name="TextBox 10"/>
          <p:cNvSpPr txBox="1"/>
          <p:nvPr/>
        </p:nvSpPr>
        <p:spPr>
          <a:xfrm>
            <a:off x="3687012" y="3226762"/>
            <a:ext cx="2565960" cy="369332"/>
          </a:xfrm>
          <a:prstGeom prst="rect">
            <a:avLst/>
          </a:prstGeom>
          <a:noFill/>
        </p:spPr>
        <p:txBody>
          <a:bodyPr wrap="square" rtlCol="0">
            <a:spAutoFit/>
          </a:bodyPr>
          <a:lstStyle/>
          <a:p>
            <a:r>
              <a:rPr lang="en-US" dirty="0"/>
              <a:t>AED and Bag-mask</a:t>
            </a:r>
          </a:p>
        </p:txBody>
      </p:sp>
      <p:sp>
        <p:nvSpPr>
          <p:cNvPr id="8" name="TextBox 7"/>
          <p:cNvSpPr txBox="1"/>
          <p:nvPr/>
        </p:nvSpPr>
        <p:spPr>
          <a:xfrm>
            <a:off x="3410712" y="1447801"/>
            <a:ext cx="5885688" cy="461665"/>
          </a:xfrm>
          <a:prstGeom prst="rect">
            <a:avLst/>
          </a:prstGeom>
          <a:noFill/>
        </p:spPr>
        <p:txBody>
          <a:bodyPr wrap="square" rtlCol="0">
            <a:spAutoFit/>
          </a:bodyPr>
          <a:lstStyle/>
          <a:p>
            <a:r>
              <a:rPr lang="en-US" dirty="0"/>
              <a:t>It is the foundation for saving lives after Cardiac Arrest </a:t>
            </a:r>
            <a:r>
              <a:rPr lang="en-US" sz="600" dirty="0"/>
              <a:t>(AHA, 2016 p.1)</a:t>
            </a:r>
          </a:p>
        </p:txBody>
      </p:sp>
      <p:sp>
        <p:nvSpPr>
          <p:cNvPr id="14" name="TextBox 13"/>
          <p:cNvSpPr txBox="1"/>
          <p:nvPr/>
        </p:nvSpPr>
        <p:spPr>
          <a:xfrm>
            <a:off x="2112492" y="5203140"/>
            <a:ext cx="5715000" cy="646331"/>
          </a:xfrm>
          <a:prstGeom prst="rect">
            <a:avLst/>
          </a:prstGeom>
          <a:noFill/>
        </p:spPr>
        <p:txBody>
          <a:bodyPr wrap="square" rtlCol="0">
            <a:spAutoFit/>
          </a:bodyPr>
          <a:lstStyle/>
          <a:p>
            <a:r>
              <a:rPr lang="en-US" dirty="0"/>
              <a:t>The skills you learn during the course can give victims the BEST CHANCE OF SURVIVAL</a:t>
            </a:r>
          </a:p>
        </p:txBody>
      </p:sp>
    </p:spTree>
    <p:extLst>
      <p:ext uri="{BB962C8B-B14F-4D97-AF65-F5344CB8AC3E}">
        <p14:creationId xmlns:p14="http://schemas.microsoft.com/office/powerpoint/2010/main" val="387901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1026"/>
                                        </p:tgtEl>
                                        <p:attrNameLst>
                                          <p:attrName>style.visibility</p:attrName>
                                        </p:attrNameLst>
                                      </p:cBhvr>
                                      <p:to>
                                        <p:strVal val="visible"/>
                                      </p:to>
                                    </p:set>
                                    <p:animEffect transition="in" filter="wipe(down)">
                                      <p:cBhvr>
                                        <p:cTn id="27" dur="580">
                                          <p:stCondLst>
                                            <p:cond delay="0"/>
                                          </p:stCondLst>
                                        </p:cTn>
                                        <p:tgtEl>
                                          <p:spTgt spid="1026"/>
                                        </p:tgtEl>
                                      </p:cBhvr>
                                    </p:animEffect>
                                    <p:anim calcmode="lin" valueType="num">
                                      <p:cBhvr>
                                        <p:cTn id="28"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33" dur="26">
                                          <p:stCondLst>
                                            <p:cond delay="650"/>
                                          </p:stCondLst>
                                        </p:cTn>
                                        <p:tgtEl>
                                          <p:spTgt spid="1026"/>
                                        </p:tgtEl>
                                      </p:cBhvr>
                                      <p:to x="100000" y="60000"/>
                                    </p:animScale>
                                    <p:animScale>
                                      <p:cBhvr>
                                        <p:cTn id="34" dur="166" decel="50000">
                                          <p:stCondLst>
                                            <p:cond delay="676"/>
                                          </p:stCondLst>
                                        </p:cTn>
                                        <p:tgtEl>
                                          <p:spTgt spid="1026"/>
                                        </p:tgtEl>
                                      </p:cBhvr>
                                      <p:to x="100000" y="100000"/>
                                    </p:animScale>
                                    <p:animScale>
                                      <p:cBhvr>
                                        <p:cTn id="35" dur="26">
                                          <p:stCondLst>
                                            <p:cond delay="1312"/>
                                          </p:stCondLst>
                                        </p:cTn>
                                        <p:tgtEl>
                                          <p:spTgt spid="1026"/>
                                        </p:tgtEl>
                                      </p:cBhvr>
                                      <p:to x="100000" y="80000"/>
                                    </p:animScale>
                                    <p:animScale>
                                      <p:cBhvr>
                                        <p:cTn id="36" dur="166" decel="50000">
                                          <p:stCondLst>
                                            <p:cond delay="1338"/>
                                          </p:stCondLst>
                                        </p:cTn>
                                        <p:tgtEl>
                                          <p:spTgt spid="1026"/>
                                        </p:tgtEl>
                                      </p:cBhvr>
                                      <p:to x="100000" y="100000"/>
                                    </p:animScale>
                                    <p:animScale>
                                      <p:cBhvr>
                                        <p:cTn id="37" dur="26">
                                          <p:stCondLst>
                                            <p:cond delay="1642"/>
                                          </p:stCondLst>
                                        </p:cTn>
                                        <p:tgtEl>
                                          <p:spTgt spid="1026"/>
                                        </p:tgtEl>
                                      </p:cBhvr>
                                      <p:to x="100000" y="90000"/>
                                    </p:animScale>
                                    <p:animScale>
                                      <p:cBhvr>
                                        <p:cTn id="38" dur="166" decel="50000">
                                          <p:stCondLst>
                                            <p:cond delay="1668"/>
                                          </p:stCondLst>
                                        </p:cTn>
                                        <p:tgtEl>
                                          <p:spTgt spid="1026"/>
                                        </p:tgtEl>
                                      </p:cBhvr>
                                      <p:to x="100000" y="100000"/>
                                    </p:animScale>
                                    <p:animScale>
                                      <p:cBhvr>
                                        <p:cTn id="39" dur="26">
                                          <p:stCondLst>
                                            <p:cond delay="1808"/>
                                          </p:stCondLst>
                                        </p:cTn>
                                        <p:tgtEl>
                                          <p:spTgt spid="1026"/>
                                        </p:tgtEl>
                                      </p:cBhvr>
                                      <p:to x="100000" y="95000"/>
                                    </p:animScale>
                                    <p:animScale>
                                      <p:cBhvr>
                                        <p:cTn id="40" dur="166" decel="50000">
                                          <p:stCondLst>
                                            <p:cond delay="1834"/>
                                          </p:stCondLst>
                                        </p:cTn>
                                        <p:tgtEl>
                                          <p:spTgt spid="1026"/>
                                        </p:tgtEl>
                                      </p:cBhvr>
                                      <p:to x="100000" y="100000"/>
                                    </p:animScale>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P spid="9" grpId="0"/>
      <p:bldP spid="10" grpId="0"/>
      <p:bldP spid="11" grpId="0"/>
      <p:bldP spid="8"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04801"/>
            <a:ext cx="7772400" cy="1470025"/>
          </a:xfrm>
        </p:spPr>
        <p:txBody>
          <a:bodyPr/>
          <a:lstStyle/>
          <a:p>
            <a:r>
              <a:rPr lang="en-US" dirty="0"/>
              <a:t>Cardiac Arrest</a:t>
            </a:r>
          </a:p>
        </p:txBody>
      </p:sp>
      <p:sp>
        <p:nvSpPr>
          <p:cNvPr id="7" name="TextBox 6"/>
          <p:cNvSpPr txBox="1"/>
          <p:nvPr/>
        </p:nvSpPr>
        <p:spPr>
          <a:xfrm>
            <a:off x="2150910" y="3810000"/>
            <a:ext cx="1600200" cy="381000"/>
          </a:xfrm>
          <a:prstGeom prst="rect">
            <a:avLst/>
          </a:prstGeom>
          <a:noFill/>
        </p:spPr>
        <p:txBody>
          <a:bodyPr wrap="square" rtlCol="0">
            <a:spAutoFit/>
          </a:bodyPr>
          <a:lstStyle/>
          <a:p>
            <a:endParaRPr lang="en-US"/>
          </a:p>
        </p:txBody>
      </p:sp>
      <p:pic>
        <p:nvPicPr>
          <p:cNvPr id="2051" name="Picture 3" descr="C:\Users\Elisha\AppData\Local\Microsoft\Windows\INetCache\IE\R1KUIQZQ\2024_Cardiac_Arrhythmias[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8600" y="2418986"/>
            <a:ext cx="3289884" cy="337221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Elisha\AppData\Local\Microsoft\Windows\INetCache\IE\R1KUIQZQ\CC0081[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362201" y="3859149"/>
            <a:ext cx="1685925" cy="1685925"/>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362200" y="1524000"/>
            <a:ext cx="7162800" cy="738664"/>
          </a:xfrm>
          <a:prstGeom prst="rect">
            <a:avLst/>
          </a:prstGeom>
          <a:noFill/>
        </p:spPr>
        <p:txBody>
          <a:bodyPr wrap="square" rtlCol="0">
            <a:spAutoFit/>
          </a:bodyPr>
          <a:lstStyle/>
          <a:p>
            <a:r>
              <a:rPr lang="en-US" dirty="0"/>
              <a:t>Sudden Cardiac Arrest</a:t>
            </a:r>
          </a:p>
          <a:p>
            <a:r>
              <a:rPr lang="en-US" dirty="0"/>
              <a:t>	Heart develops an abnormal rhythm and cant pump blood </a:t>
            </a:r>
            <a:r>
              <a:rPr lang="en-US" sz="600" dirty="0"/>
              <a:t>(AHA, 2016, P. 10)</a:t>
            </a:r>
            <a:endParaRPr lang="en-US" dirty="0"/>
          </a:p>
        </p:txBody>
      </p:sp>
    </p:spTree>
    <p:extLst>
      <p:ext uri="{BB962C8B-B14F-4D97-AF65-F5344CB8AC3E}">
        <p14:creationId xmlns:p14="http://schemas.microsoft.com/office/powerpoint/2010/main" val="2494450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fade">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051"/>
                                        </p:tgtEl>
                                        <p:attrNameLst>
                                          <p:attrName>style.visibility</p:attrName>
                                        </p:attrNameLst>
                                      </p:cBhvr>
                                      <p:to>
                                        <p:strVal val="visible"/>
                                      </p:to>
                                    </p:set>
                                    <p:animEffect transition="in" filter="fade">
                                      <p:cBhvr>
                                        <p:cTn id="20" dur="500"/>
                                        <p:tgtEl>
                                          <p:spTgt spid="205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052"/>
                                        </p:tgtEl>
                                        <p:attrNameLst>
                                          <p:attrName>style.visibility</p:attrName>
                                        </p:attrNameLst>
                                      </p:cBhvr>
                                      <p:to>
                                        <p:strVal val="visible"/>
                                      </p:to>
                                    </p:set>
                                    <p:animEffect transition="in" filter="fade">
                                      <p:cBhvr>
                                        <p:cTn id="25" dur="5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04801"/>
            <a:ext cx="7772400" cy="1470025"/>
          </a:xfrm>
        </p:spPr>
        <p:txBody>
          <a:bodyPr/>
          <a:lstStyle/>
          <a:p>
            <a:r>
              <a:rPr lang="en-US" dirty="0"/>
              <a:t>Cardiac Arrest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8200" y="5791200"/>
            <a:ext cx="1950724" cy="755906"/>
          </a:xfrm>
          <a:prstGeom prst="rect">
            <a:avLst/>
          </a:prstGeom>
        </p:spPr>
      </p:pic>
      <p:pic>
        <p:nvPicPr>
          <p:cNvPr id="7170" name="Picture 2" descr="C:\Users\Elisha\AppData\Local\Microsoft\Windows\INetCache\IE\PTEXP5F9\Recovery_position.svg[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0126" y="2438401"/>
            <a:ext cx="4381499" cy="1862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5243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4DF00-0B5F-4C04-B1F2-15251A8FADC3}"/>
              </a:ext>
            </a:extLst>
          </p:cNvPr>
          <p:cNvSpPr>
            <a:spLocks noGrp="1"/>
          </p:cNvSpPr>
          <p:nvPr>
            <p:ph type="title"/>
          </p:nvPr>
        </p:nvSpPr>
        <p:spPr/>
        <p:txBody>
          <a:bodyPr/>
          <a:lstStyle/>
          <a:p>
            <a:r>
              <a:rPr lang="en-US" dirty="0"/>
              <a:t>BLS Sequence</a:t>
            </a:r>
          </a:p>
        </p:txBody>
      </p:sp>
      <p:pic>
        <p:nvPicPr>
          <p:cNvPr id="5" name="Content Placeholder 4">
            <a:extLst>
              <a:ext uri="{FF2B5EF4-FFF2-40B4-BE49-F238E27FC236}">
                <a16:creationId xmlns:a16="http://schemas.microsoft.com/office/drawing/2014/main" id="{4143DD3D-0780-4E2B-B587-E07F2C44EA8B}"/>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11192" t="6918" r="10642" b="16530"/>
          <a:stretch/>
        </p:blipFill>
        <p:spPr>
          <a:xfrm>
            <a:off x="1750423" y="1970729"/>
            <a:ext cx="8752113" cy="4273420"/>
          </a:xfrm>
        </p:spPr>
      </p:pic>
    </p:spTree>
    <p:extLst>
      <p:ext uri="{BB962C8B-B14F-4D97-AF65-F5344CB8AC3E}">
        <p14:creationId xmlns:p14="http://schemas.microsoft.com/office/powerpoint/2010/main" val="3277742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2C724-E612-478C-900E-60D88A438A48}"/>
              </a:ext>
            </a:extLst>
          </p:cNvPr>
          <p:cNvSpPr>
            <a:spLocks noGrp="1"/>
          </p:cNvSpPr>
          <p:nvPr>
            <p:ph type="title"/>
          </p:nvPr>
        </p:nvSpPr>
        <p:spPr/>
        <p:txBody>
          <a:bodyPr/>
          <a:lstStyle/>
          <a:p>
            <a:r>
              <a:rPr lang="en-US" dirty="0"/>
              <a:t>Is the SCENE SAFE?</a:t>
            </a:r>
          </a:p>
        </p:txBody>
      </p:sp>
      <p:sp>
        <p:nvSpPr>
          <p:cNvPr id="3" name="Content Placeholder 2">
            <a:extLst>
              <a:ext uri="{FF2B5EF4-FFF2-40B4-BE49-F238E27FC236}">
                <a16:creationId xmlns:a16="http://schemas.microsoft.com/office/drawing/2014/main" id="{0D8326DF-4D17-422B-918C-3ADD8C599CAC}"/>
              </a:ext>
            </a:extLst>
          </p:cNvPr>
          <p:cNvSpPr>
            <a:spLocks noGrp="1"/>
          </p:cNvSpPr>
          <p:nvPr>
            <p:ph idx="1"/>
          </p:nvPr>
        </p:nvSpPr>
        <p:spPr/>
        <p:txBody>
          <a:bodyPr/>
          <a:lstStyle/>
          <a:p>
            <a:r>
              <a:rPr lang="en-US" dirty="0"/>
              <a:t>Resuscitation should generally be conducted where the patient is found</a:t>
            </a:r>
            <a:r>
              <a:rPr lang="en-US" b="1" i="1" dirty="0"/>
              <a:t>.</a:t>
            </a:r>
            <a:r>
              <a:rPr lang="en-US" dirty="0"/>
              <a:t> </a:t>
            </a:r>
            <a:r>
              <a:rPr lang="en-US" b="1" i="1" dirty="0">
                <a:hlinkClick r:id="rId2"/>
              </a:rPr>
              <a:t>(Class </a:t>
            </a:r>
            <a:r>
              <a:rPr lang="en-US" b="1" i="1" dirty="0" err="1">
                <a:hlinkClick r:id="rId2"/>
              </a:rPr>
              <a:t>IIa</a:t>
            </a:r>
            <a:r>
              <a:rPr lang="en-US" b="1" i="1" dirty="0">
                <a:hlinkClick r:id="rId2"/>
              </a:rPr>
              <a:t>, LOE C)</a:t>
            </a:r>
            <a:r>
              <a:rPr lang="en-US" dirty="0"/>
              <a:t> </a:t>
            </a:r>
            <a:r>
              <a:rPr lang="en-US" b="1" i="1" dirty="0">
                <a:hlinkClick r:id="rId3"/>
              </a:rPr>
              <a:t>(2010 Part 5)</a:t>
            </a:r>
            <a:r>
              <a:rPr lang="en-US" b="1" i="1" dirty="0"/>
              <a:t> </a:t>
            </a:r>
            <a:r>
              <a:rPr lang="en-US" dirty="0"/>
              <a:t>HOWEVER if the environment is dangerous, it may be necessary to move the victim.</a:t>
            </a:r>
          </a:p>
          <a:p>
            <a:endParaRPr lang="en-US" dirty="0"/>
          </a:p>
        </p:txBody>
      </p:sp>
    </p:spTree>
    <p:extLst>
      <p:ext uri="{BB962C8B-B14F-4D97-AF65-F5344CB8AC3E}">
        <p14:creationId xmlns:p14="http://schemas.microsoft.com/office/powerpoint/2010/main" val="2387468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1F96F-4E9E-46C0-81B1-8442558275AA}"/>
              </a:ext>
            </a:extLst>
          </p:cNvPr>
          <p:cNvSpPr>
            <a:spLocks noGrp="1"/>
          </p:cNvSpPr>
          <p:nvPr>
            <p:ph type="title"/>
          </p:nvPr>
        </p:nvSpPr>
        <p:spPr/>
        <p:txBody>
          <a:bodyPr/>
          <a:lstStyle/>
          <a:p>
            <a:r>
              <a:rPr lang="en-US" dirty="0"/>
              <a:t>Is the patient RESPONDING?</a:t>
            </a:r>
          </a:p>
        </p:txBody>
      </p:sp>
      <p:sp>
        <p:nvSpPr>
          <p:cNvPr id="3" name="Content Placeholder 2">
            <a:extLst>
              <a:ext uri="{FF2B5EF4-FFF2-40B4-BE49-F238E27FC236}">
                <a16:creationId xmlns:a16="http://schemas.microsoft.com/office/drawing/2014/main" id="{16D4EC62-FBED-4EF1-AB20-80132E471C48}"/>
              </a:ext>
            </a:extLst>
          </p:cNvPr>
          <p:cNvSpPr>
            <a:spLocks noGrp="1"/>
          </p:cNvSpPr>
          <p:nvPr>
            <p:ph idx="1"/>
          </p:nvPr>
        </p:nvSpPr>
        <p:spPr/>
        <p:txBody>
          <a:bodyPr/>
          <a:lstStyle/>
          <a:p>
            <a:r>
              <a:rPr lang="en-US" dirty="0"/>
              <a:t>Check for responsiveness (tap shoulder and shout, “Are you all right?”)</a:t>
            </a:r>
          </a:p>
        </p:txBody>
      </p:sp>
    </p:spTree>
    <p:extLst>
      <p:ext uri="{BB962C8B-B14F-4D97-AF65-F5344CB8AC3E}">
        <p14:creationId xmlns:p14="http://schemas.microsoft.com/office/powerpoint/2010/main" val="3423034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B8E29-0FEB-4AB8-B927-D5604C26EB7B}"/>
              </a:ext>
            </a:extLst>
          </p:cNvPr>
          <p:cNvSpPr>
            <a:spLocks noGrp="1"/>
          </p:cNvSpPr>
          <p:nvPr>
            <p:ph type="title"/>
          </p:nvPr>
        </p:nvSpPr>
        <p:spPr/>
        <p:txBody>
          <a:bodyPr/>
          <a:lstStyle/>
          <a:p>
            <a:r>
              <a:rPr lang="en-US" dirty="0"/>
              <a:t>Activate emergency response!</a:t>
            </a:r>
          </a:p>
        </p:txBody>
      </p:sp>
      <p:sp>
        <p:nvSpPr>
          <p:cNvPr id="3" name="Content Placeholder 2">
            <a:extLst>
              <a:ext uri="{FF2B5EF4-FFF2-40B4-BE49-F238E27FC236}">
                <a16:creationId xmlns:a16="http://schemas.microsoft.com/office/drawing/2014/main" id="{25AF8585-A725-41C6-BFC7-1996DFA81A53}"/>
              </a:ext>
            </a:extLst>
          </p:cNvPr>
          <p:cNvSpPr>
            <a:spLocks noGrp="1"/>
          </p:cNvSpPr>
          <p:nvPr>
            <p:ph idx="1"/>
          </p:nvPr>
        </p:nvSpPr>
        <p:spPr/>
        <p:txBody>
          <a:bodyPr>
            <a:normAutofit/>
          </a:bodyPr>
          <a:lstStyle/>
          <a:p>
            <a:r>
              <a:rPr lang="en-US" dirty="0"/>
              <a:t>When phoning 911, the bystander should be prepared to provide:</a:t>
            </a:r>
          </a:p>
          <a:p>
            <a:pPr lvl="1"/>
            <a:r>
              <a:rPr lang="en-US" dirty="0"/>
              <a:t>location of the incident,</a:t>
            </a:r>
          </a:p>
          <a:p>
            <a:pPr lvl="1"/>
            <a:r>
              <a:rPr lang="en-US" dirty="0"/>
              <a:t>the events of the incident, </a:t>
            </a:r>
          </a:p>
          <a:p>
            <a:pPr lvl="1"/>
            <a:r>
              <a:rPr lang="en-US" dirty="0"/>
              <a:t>the number and condition of the victim(s), </a:t>
            </a:r>
          </a:p>
          <a:p>
            <a:pPr lvl="1"/>
            <a:r>
              <a:rPr lang="en-US" dirty="0"/>
              <a:t>the type of aid provided.</a:t>
            </a:r>
          </a:p>
          <a:p>
            <a:endParaRPr lang="en-US" dirty="0"/>
          </a:p>
        </p:txBody>
      </p:sp>
    </p:spTree>
    <p:extLst>
      <p:ext uri="{BB962C8B-B14F-4D97-AF65-F5344CB8AC3E}">
        <p14:creationId xmlns:p14="http://schemas.microsoft.com/office/powerpoint/2010/main" val="3863078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B8E29-0FEB-4AB8-B927-D5604C26EB7B}"/>
              </a:ext>
            </a:extLst>
          </p:cNvPr>
          <p:cNvSpPr>
            <a:spLocks noGrp="1"/>
          </p:cNvSpPr>
          <p:nvPr>
            <p:ph type="title"/>
          </p:nvPr>
        </p:nvSpPr>
        <p:spPr/>
        <p:txBody>
          <a:bodyPr/>
          <a:lstStyle/>
          <a:p>
            <a:r>
              <a:rPr lang="en-US" dirty="0"/>
              <a:t>Activate emergency response!</a:t>
            </a:r>
          </a:p>
        </p:txBody>
      </p:sp>
      <p:sp>
        <p:nvSpPr>
          <p:cNvPr id="3" name="Content Placeholder 2">
            <a:extLst>
              <a:ext uri="{FF2B5EF4-FFF2-40B4-BE49-F238E27FC236}">
                <a16:creationId xmlns:a16="http://schemas.microsoft.com/office/drawing/2014/main" id="{25AF8585-A725-41C6-BFC7-1996DFA81A53}"/>
              </a:ext>
            </a:extLst>
          </p:cNvPr>
          <p:cNvSpPr>
            <a:spLocks noGrp="1"/>
          </p:cNvSpPr>
          <p:nvPr>
            <p:ph idx="1"/>
          </p:nvPr>
        </p:nvSpPr>
        <p:spPr/>
        <p:txBody>
          <a:bodyPr>
            <a:normAutofit/>
          </a:bodyPr>
          <a:lstStyle/>
          <a:p>
            <a:r>
              <a:rPr lang="en-US" dirty="0"/>
              <a:t>The bystander should: </a:t>
            </a:r>
          </a:p>
          <a:p>
            <a:pPr lvl="1"/>
            <a:r>
              <a:rPr lang="en-US" dirty="0"/>
              <a:t>be prepared to follow the dispatcher’s instructions.</a:t>
            </a:r>
          </a:p>
          <a:p>
            <a:pPr lvl="1"/>
            <a:r>
              <a:rPr lang="en-US" dirty="0"/>
              <a:t>hang up only when instructed to do so by the dispatcher.</a:t>
            </a:r>
          </a:p>
          <a:p>
            <a:endParaRPr lang="en-US" dirty="0"/>
          </a:p>
        </p:txBody>
      </p:sp>
    </p:spTree>
    <p:extLst>
      <p:ext uri="{BB962C8B-B14F-4D97-AF65-F5344CB8AC3E}">
        <p14:creationId xmlns:p14="http://schemas.microsoft.com/office/powerpoint/2010/main" val="3723663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143001"/>
            <a:ext cx="7772400" cy="1470025"/>
          </a:xfrm>
        </p:spPr>
        <p:txBody>
          <a:bodyPr>
            <a:normAutofit/>
          </a:bodyPr>
          <a:lstStyle/>
          <a:p>
            <a:r>
              <a:rPr lang="en-US" sz="6000" dirty="0"/>
              <a:t>Course Objectives</a:t>
            </a:r>
          </a:p>
        </p:txBody>
      </p:sp>
      <p:sp>
        <p:nvSpPr>
          <p:cNvPr id="3" name="Subtitle 2"/>
          <p:cNvSpPr>
            <a:spLocks noGrp="1"/>
          </p:cNvSpPr>
          <p:nvPr>
            <p:ph type="subTitle" idx="1"/>
          </p:nvPr>
        </p:nvSpPr>
        <p:spPr>
          <a:xfrm>
            <a:off x="1828800" y="2743200"/>
            <a:ext cx="8427724" cy="1752600"/>
          </a:xfrm>
        </p:spPr>
        <p:txBody>
          <a:bodyPr>
            <a:normAutofit/>
          </a:bodyPr>
          <a:lstStyle/>
          <a:p>
            <a:r>
              <a:rPr lang="en-US" sz="1800" dirty="0"/>
              <a:t>By the end of this course the student should be able to describe/demonstrate/recognize/perform the following:</a:t>
            </a:r>
          </a:p>
          <a:p>
            <a:pPr marL="457200" indent="-457200">
              <a:buFont typeface="Arial" panose="020B0604020202020204" pitchFamily="34" charset="0"/>
              <a:buChar char="•"/>
            </a:pPr>
            <a:endParaRPr lang="en-US" sz="1800" dirty="0"/>
          </a:p>
        </p:txBody>
      </p:sp>
    </p:spTree>
    <p:extLst>
      <p:ext uri="{BB962C8B-B14F-4D97-AF65-F5344CB8AC3E}">
        <p14:creationId xmlns:p14="http://schemas.microsoft.com/office/powerpoint/2010/main" val="214681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6DA9-6326-4227-A20C-DAC37B18D333}"/>
              </a:ext>
            </a:extLst>
          </p:cNvPr>
          <p:cNvSpPr>
            <a:spLocks noGrp="1"/>
          </p:cNvSpPr>
          <p:nvPr>
            <p:ph type="title"/>
          </p:nvPr>
        </p:nvSpPr>
        <p:spPr/>
        <p:txBody>
          <a:bodyPr/>
          <a:lstStyle/>
          <a:p>
            <a:r>
              <a:rPr lang="en-US" dirty="0"/>
              <a:t>Pulse and Breathing</a:t>
            </a:r>
          </a:p>
        </p:txBody>
      </p:sp>
      <p:sp>
        <p:nvSpPr>
          <p:cNvPr id="3" name="Content Placeholder 2">
            <a:extLst>
              <a:ext uri="{FF2B5EF4-FFF2-40B4-BE49-F238E27FC236}">
                <a16:creationId xmlns:a16="http://schemas.microsoft.com/office/drawing/2014/main" id="{9037730B-B114-41F0-A20F-83B8E6D167D5}"/>
              </a:ext>
            </a:extLst>
          </p:cNvPr>
          <p:cNvSpPr>
            <a:spLocks noGrp="1"/>
          </p:cNvSpPr>
          <p:nvPr>
            <p:ph idx="1"/>
          </p:nvPr>
        </p:nvSpPr>
        <p:spPr/>
        <p:txBody>
          <a:bodyPr/>
          <a:lstStyle/>
          <a:p>
            <a:r>
              <a:rPr lang="en-US" b="1" i="1" dirty="0"/>
              <a:t>Are ideally checked simultaneously for no more than 10 seconds. When in doubt, begin CPR!</a:t>
            </a:r>
            <a:endParaRPr lang="en-US" dirty="0"/>
          </a:p>
        </p:txBody>
      </p:sp>
    </p:spTree>
    <p:extLst>
      <p:ext uri="{BB962C8B-B14F-4D97-AF65-F5344CB8AC3E}">
        <p14:creationId xmlns:p14="http://schemas.microsoft.com/office/powerpoint/2010/main" val="12531369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6DA9-6326-4227-A20C-DAC37B18D333}"/>
              </a:ext>
            </a:extLst>
          </p:cNvPr>
          <p:cNvSpPr>
            <a:spLocks noGrp="1"/>
          </p:cNvSpPr>
          <p:nvPr>
            <p:ph type="title"/>
          </p:nvPr>
        </p:nvSpPr>
        <p:spPr/>
        <p:txBody>
          <a:bodyPr/>
          <a:lstStyle/>
          <a:p>
            <a:r>
              <a:rPr lang="en-US" dirty="0"/>
              <a:t>Pulse and Breathing</a:t>
            </a:r>
          </a:p>
        </p:txBody>
      </p:sp>
      <p:sp>
        <p:nvSpPr>
          <p:cNvPr id="3" name="Content Placeholder 2">
            <a:extLst>
              <a:ext uri="{FF2B5EF4-FFF2-40B4-BE49-F238E27FC236}">
                <a16:creationId xmlns:a16="http://schemas.microsoft.com/office/drawing/2014/main" id="{9037730B-B114-41F0-A20F-83B8E6D167D5}"/>
              </a:ext>
            </a:extLst>
          </p:cNvPr>
          <p:cNvSpPr>
            <a:spLocks noGrp="1"/>
          </p:cNvSpPr>
          <p:nvPr>
            <p:ph idx="1"/>
          </p:nvPr>
        </p:nvSpPr>
        <p:spPr/>
        <p:txBody>
          <a:bodyPr/>
          <a:lstStyle/>
          <a:p>
            <a:pPr>
              <a:buFont typeface="Wingdings" panose="05000000000000000000" pitchFamily="2" charset="2"/>
              <a:buChar char="ü"/>
            </a:pPr>
            <a:r>
              <a:rPr lang="en-US" b="1" i="1" dirty="0"/>
              <a:t>Pulse (Strong)</a:t>
            </a:r>
          </a:p>
          <a:p>
            <a:pPr>
              <a:buFont typeface="Wingdings" panose="05000000000000000000" pitchFamily="2" charset="2"/>
              <a:buChar char="ü"/>
            </a:pPr>
            <a:r>
              <a:rPr lang="en-US" b="1" i="1" dirty="0"/>
              <a:t>Breathing  (Normal)</a:t>
            </a:r>
            <a:endParaRPr lang="en-US" dirty="0"/>
          </a:p>
        </p:txBody>
      </p:sp>
      <p:sp>
        <p:nvSpPr>
          <p:cNvPr id="4" name="Arrow: Right 3">
            <a:extLst>
              <a:ext uri="{FF2B5EF4-FFF2-40B4-BE49-F238E27FC236}">
                <a16:creationId xmlns:a16="http://schemas.microsoft.com/office/drawing/2014/main" id="{E6E13E83-4630-4C7F-8007-7339E5188AD2}"/>
              </a:ext>
            </a:extLst>
          </p:cNvPr>
          <p:cNvSpPr/>
          <p:nvPr/>
        </p:nvSpPr>
        <p:spPr>
          <a:xfrm>
            <a:off x="3974471" y="2326739"/>
            <a:ext cx="606582" cy="380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E0B032C-D27B-4643-89AE-247DE761EF17}"/>
              </a:ext>
            </a:extLst>
          </p:cNvPr>
          <p:cNvSpPr/>
          <p:nvPr/>
        </p:nvSpPr>
        <p:spPr>
          <a:xfrm>
            <a:off x="5059680" y="2193697"/>
            <a:ext cx="6096000" cy="646331"/>
          </a:xfrm>
          <a:prstGeom prst="rect">
            <a:avLst/>
          </a:prstGeom>
        </p:spPr>
        <p:txBody>
          <a:bodyPr>
            <a:spAutoFit/>
          </a:bodyPr>
          <a:lstStyle/>
          <a:p>
            <a:r>
              <a:rPr lang="en-US" dirty="0">
                <a:solidFill>
                  <a:srgbClr val="222328"/>
                </a:solidFill>
                <a:latin typeface="Montserrat"/>
              </a:rPr>
              <a:t>Closely monitor the patient, and activate the emergency response system as indicated by location and patient condition.</a:t>
            </a:r>
            <a:endParaRPr lang="en-US" dirty="0"/>
          </a:p>
        </p:txBody>
      </p:sp>
    </p:spTree>
    <p:extLst>
      <p:ext uri="{BB962C8B-B14F-4D97-AF65-F5344CB8AC3E}">
        <p14:creationId xmlns:p14="http://schemas.microsoft.com/office/powerpoint/2010/main" val="1747912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6DA9-6326-4227-A20C-DAC37B18D333}"/>
              </a:ext>
            </a:extLst>
          </p:cNvPr>
          <p:cNvSpPr>
            <a:spLocks noGrp="1"/>
          </p:cNvSpPr>
          <p:nvPr>
            <p:ph type="title"/>
          </p:nvPr>
        </p:nvSpPr>
        <p:spPr/>
        <p:txBody>
          <a:bodyPr/>
          <a:lstStyle/>
          <a:p>
            <a:r>
              <a:rPr lang="en-US" dirty="0"/>
              <a:t>Pulse and Breathing</a:t>
            </a:r>
          </a:p>
        </p:txBody>
      </p:sp>
      <p:sp>
        <p:nvSpPr>
          <p:cNvPr id="3" name="Content Placeholder 2">
            <a:extLst>
              <a:ext uri="{FF2B5EF4-FFF2-40B4-BE49-F238E27FC236}">
                <a16:creationId xmlns:a16="http://schemas.microsoft.com/office/drawing/2014/main" id="{9037730B-B114-41F0-A20F-83B8E6D167D5}"/>
              </a:ext>
            </a:extLst>
          </p:cNvPr>
          <p:cNvSpPr>
            <a:spLocks noGrp="1"/>
          </p:cNvSpPr>
          <p:nvPr>
            <p:ph idx="1"/>
          </p:nvPr>
        </p:nvSpPr>
        <p:spPr>
          <a:xfrm>
            <a:off x="1097280" y="2108202"/>
            <a:ext cx="10058400" cy="1132940"/>
          </a:xfrm>
        </p:spPr>
        <p:txBody>
          <a:bodyPr/>
          <a:lstStyle/>
          <a:p>
            <a:pPr>
              <a:buFont typeface="Wingdings" panose="05000000000000000000" pitchFamily="2" charset="2"/>
              <a:buChar char="ü"/>
            </a:pPr>
            <a:r>
              <a:rPr lang="en-US" b="1" i="1" dirty="0"/>
              <a:t>Pulse (Strong)</a:t>
            </a:r>
          </a:p>
          <a:p>
            <a:pPr>
              <a:buFont typeface="Franklin Gothic Book" panose="020B0503020102020204" pitchFamily="34" charset="0"/>
              <a:buChar char="×"/>
            </a:pPr>
            <a:r>
              <a:rPr lang="en-US" b="1" i="1" dirty="0"/>
              <a:t>Breathing  (Abnormal e.g. gasping)</a:t>
            </a:r>
            <a:endParaRPr lang="en-US" dirty="0"/>
          </a:p>
        </p:txBody>
      </p:sp>
      <p:sp>
        <p:nvSpPr>
          <p:cNvPr id="4" name="Arrow: Right 3">
            <a:extLst>
              <a:ext uri="{FF2B5EF4-FFF2-40B4-BE49-F238E27FC236}">
                <a16:creationId xmlns:a16="http://schemas.microsoft.com/office/drawing/2014/main" id="{E6E13E83-4630-4C7F-8007-7339E5188AD2}"/>
              </a:ext>
            </a:extLst>
          </p:cNvPr>
          <p:cNvSpPr/>
          <p:nvPr/>
        </p:nvSpPr>
        <p:spPr>
          <a:xfrm>
            <a:off x="5050626" y="2275117"/>
            <a:ext cx="606582" cy="380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E0B032C-D27B-4643-89AE-247DE761EF17}"/>
              </a:ext>
            </a:extLst>
          </p:cNvPr>
          <p:cNvSpPr/>
          <p:nvPr/>
        </p:nvSpPr>
        <p:spPr>
          <a:xfrm>
            <a:off x="5857592" y="2193697"/>
            <a:ext cx="5298088" cy="369332"/>
          </a:xfrm>
          <a:prstGeom prst="rect">
            <a:avLst/>
          </a:prstGeom>
        </p:spPr>
        <p:txBody>
          <a:bodyPr wrap="square">
            <a:spAutoFit/>
          </a:bodyPr>
          <a:lstStyle/>
          <a:p>
            <a:r>
              <a:rPr lang="en-US" dirty="0">
                <a:solidFill>
                  <a:srgbClr val="222328"/>
                </a:solidFill>
                <a:latin typeface="Montserrat"/>
              </a:rPr>
              <a:t>Suspect OPIOD OVERDOSE</a:t>
            </a:r>
            <a:endParaRPr lang="en-US" dirty="0"/>
          </a:p>
        </p:txBody>
      </p:sp>
      <p:sp>
        <p:nvSpPr>
          <p:cNvPr id="6" name="Rectangle 5">
            <a:extLst>
              <a:ext uri="{FF2B5EF4-FFF2-40B4-BE49-F238E27FC236}">
                <a16:creationId xmlns:a16="http://schemas.microsoft.com/office/drawing/2014/main" id="{C0A9F29C-AE3A-4703-800A-9B012F81611D}"/>
              </a:ext>
            </a:extLst>
          </p:cNvPr>
          <p:cNvSpPr/>
          <p:nvPr/>
        </p:nvSpPr>
        <p:spPr>
          <a:xfrm>
            <a:off x="2809592" y="3736879"/>
            <a:ext cx="6096000" cy="923330"/>
          </a:xfrm>
          <a:prstGeom prst="rect">
            <a:avLst/>
          </a:prstGeom>
        </p:spPr>
        <p:txBody>
          <a:bodyPr>
            <a:spAutoFit/>
          </a:bodyPr>
          <a:lstStyle/>
          <a:p>
            <a:r>
              <a:rPr lang="en-US" b="1" i="1" dirty="0"/>
              <a:t>it is reasonable for appropriately trained BLS healthcare providers to administer intramuscular or intranasal naloxone.</a:t>
            </a:r>
            <a:r>
              <a:rPr lang="en-US" dirty="0"/>
              <a:t> </a:t>
            </a:r>
            <a:r>
              <a:rPr lang="en-US" b="1" i="1" dirty="0">
                <a:hlinkClick r:id="rId2"/>
              </a:rPr>
              <a:t>(Class </a:t>
            </a:r>
            <a:r>
              <a:rPr lang="en-US" b="1" i="1" dirty="0" err="1">
                <a:hlinkClick r:id="rId2"/>
              </a:rPr>
              <a:t>IIa</a:t>
            </a:r>
            <a:r>
              <a:rPr lang="en-US" b="1" i="1" dirty="0">
                <a:hlinkClick r:id="rId2"/>
              </a:rPr>
              <a:t>, LOE C-LD)</a:t>
            </a:r>
            <a:r>
              <a:rPr lang="en-US" dirty="0"/>
              <a:t> </a:t>
            </a:r>
            <a:r>
              <a:rPr lang="en-US" b="1" i="1" dirty="0">
                <a:hlinkClick r:id="rId3"/>
              </a:rPr>
              <a:t>(2015 Part 5)</a:t>
            </a:r>
            <a:endParaRPr lang="en-US" dirty="0"/>
          </a:p>
        </p:txBody>
      </p:sp>
    </p:spTree>
    <p:extLst>
      <p:ext uri="{BB962C8B-B14F-4D97-AF65-F5344CB8AC3E}">
        <p14:creationId xmlns:p14="http://schemas.microsoft.com/office/powerpoint/2010/main" val="3797211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6DA9-6326-4227-A20C-DAC37B18D333}"/>
              </a:ext>
            </a:extLst>
          </p:cNvPr>
          <p:cNvSpPr>
            <a:spLocks noGrp="1"/>
          </p:cNvSpPr>
          <p:nvPr>
            <p:ph type="title"/>
          </p:nvPr>
        </p:nvSpPr>
        <p:spPr/>
        <p:txBody>
          <a:bodyPr/>
          <a:lstStyle/>
          <a:p>
            <a:r>
              <a:rPr lang="en-US" dirty="0"/>
              <a:t>Pulse and Breathing</a:t>
            </a:r>
          </a:p>
        </p:txBody>
      </p:sp>
      <p:sp>
        <p:nvSpPr>
          <p:cNvPr id="3" name="Content Placeholder 2">
            <a:extLst>
              <a:ext uri="{FF2B5EF4-FFF2-40B4-BE49-F238E27FC236}">
                <a16:creationId xmlns:a16="http://schemas.microsoft.com/office/drawing/2014/main" id="{9037730B-B114-41F0-A20F-83B8E6D167D5}"/>
              </a:ext>
            </a:extLst>
          </p:cNvPr>
          <p:cNvSpPr>
            <a:spLocks noGrp="1"/>
          </p:cNvSpPr>
          <p:nvPr>
            <p:ph idx="1"/>
          </p:nvPr>
        </p:nvSpPr>
        <p:spPr>
          <a:xfrm>
            <a:off x="1097280" y="2108202"/>
            <a:ext cx="10058400" cy="1132940"/>
          </a:xfrm>
        </p:spPr>
        <p:txBody>
          <a:bodyPr/>
          <a:lstStyle/>
          <a:p>
            <a:pPr>
              <a:buFont typeface="Franklin Gothic Book" panose="020B0503020102020204" pitchFamily="34" charset="0"/>
              <a:buChar char="×"/>
            </a:pPr>
            <a:r>
              <a:rPr lang="en-US" b="1" i="1" dirty="0"/>
              <a:t>Pulse (Weak, </a:t>
            </a:r>
            <a:r>
              <a:rPr lang="en-US" b="1" i="1" dirty="0" err="1"/>
              <a:t>thready</a:t>
            </a:r>
            <a:r>
              <a:rPr lang="en-US" b="1" i="1" dirty="0"/>
              <a:t>, uncertain)</a:t>
            </a:r>
          </a:p>
          <a:p>
            <a:pPr>
              <a:buFont typeface="Franklin Gothic Book" panose="020B0503020102020204" pitchFamily="34" charset="0"/>
              <a:buChar char="×"/>
            </a:pPr>
            <a:r>
              <a:rPr lang="en-US" b="1" i="1" dirty="0"/>
              <a:t>Breathing  (Abnormal e.g. gasping)</a:t>
            </a:r>
            <a:endParaRPr lang="en-US" dirty="0"/>
          </a:p>
        </p:txBody>
      </p:sp>
      <p:sp>
        <p:nvSpPr>
          <p:cNvPr id="4" name="Arrow: Right 3">
            <a:extLst>
              <a:ext uri="{FF2B5EF4-FFF2-40B4-BE49-F238E27FC236}">
                <a16:creationId xmlns:a16="http://schemas.microsoft.com/office/drawing/2014/main" id="{E6E13E83-4630-4C7F-8007-7339E5188AD2}"/>
              </a:ext>
            </a:extLst>
          </p:cNvPr>
          <p:cNvSpPr/>
          <p:nvPr/>
        </p:nvSpPr>
        <p:spPr>
          <a:xfrm>
            <a:off x="5050626" y="2275117"/>
            <a:ext cx="606582" cy="380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E0B032C-D27B-4643-89AE-247DE761EF17}"/>
              </a:ext>
            </a:extLst>
          </p:cNvPr>
          <p:cNvSpPr/>
          <p:nvPr/>
        </p:nvSpPr>
        <p:spPr>
          <a:xfrm>
            <a:off x="5957784" y="2275117"/>
            <a:ext cx="5298088" cy="369332"/>
          </a:xfrm>
          <a:prstGeom prst="rect">
            <a:avLst/>
          </a:prstGeom>
        </p:spPr>
        <p:txBody>
          <a:bodyPr wrap="square">
            <a:spAutoFit/>
          </a:bodyPr>
          <a:lstStyle/>
          <a:p>
            <a:r>
              <a:rPr lang="en-US" dirty="0">
                <a:solidFill>
                  <a:srgbClr val="222328"/>
                </a:solidFill>
                <a:latin typeface="Montserrat"/>
              </a:rPr>
              <a:t>Call for help, Begin CPR!</a:t>
            </a:r>
            <a:endParaRPr lang="en-US" dirty="0"/>
          </a:p>
        </p:txBody>
      </p:sp>
      <p:sp>
        <p:nvSpPr>
          <p:cNvPr id="6" name="Rectangle 5">
            <a:extLst>
              <a:ext uri="{FF2B5EF4-FFF2-40B4-BE49-F238E27FC236}">
                <a16:creationId xmlns:a16="http://schemas.microsoft.com/office/drawing/2014/main" id="{C0A9F29C-AE3A-4703-800A-9B012F81611D}"/>
              </a:ext>
            </a:extLst>
          </p:cNvPr>
          <p:cNvSpPr/>
          <p:nvPr/>
        </p:nvSpPr>
        <p:spPr>
          <a:xfrm>
            <a:off x="2809592" y="3736879"/>
            <a:ext cx="6096000" cy="1477328"/>
          </a:xfrm>
          <a:prstGeom prst="rect">
            <a:avLst/>
          </a:prstGeom>
        </p:spPr>
        <p:txBody>
          <a:bodyPr>
            <a:spAutoFit/>
          </a:bodyPr>
          <a:lstStyle/>
          <a:p>
            <a:r>
              <a:rPr lang="en-US" b="1" i="1" dirty="0"/>
              <a:t>For patients in cardiac arrest, medication administration is ineffective without concomitant chest compressions for drug delivery to the tissues, so naloxone administration may be considered after initiation of CPR if there is high suspicion for opiate overdose.</a:t>
            </a:r>
            <a:r>
              <a:rPr lang="en-US" dirty="0"/>
              <a:t> </a:t>
            </a:r>
            <a:r>
              <a:rPr lang="en-US" b="1" i="1" dirty="0">
                <a:hlinkClick r:id="rId2"/>
              </a:rPr>
              <a:t>(Class IIb, LOE C-EO)</a:t>
            </a:r>
            <a:r>
              <a:rPr lang="en-US" dirty="0"/>
              <a:t> </a:t>
            </a:r>
            <a:r>
              <a:rPr lang="en-US" b="1" i="1" dirty="0">
                <a:hlinkClick r:id="rId3"/>
              </a:rPr>
              <a:t>(2015 Part 5)</a:t>
            </a:r>
            <a:endParaRPr lang="en-US" dirty="0"/>
          </a:p>
        </p:txBody>
      </p:sp>
    </p:spTree>
    <p:extLst>
      <p:ext uri="{BB962C8B-B14F-4D97-AF65-F5344CB8AC3E}">
        <p14:creationId xmlns:p14="http://schemas.microsoft.com/office/powerpoint/2010/main" val="24452654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B88C7-BC87-45BF-82FB-8B4EC3BB4635}"/>
              </a:ext>
            </a:extLst>
          </p:cNvPr>
          <p:cNvSpPr>
            <a:spLocks noGrp="1"/>
          </p:cNvSpPr>
          <p:nvPr>
            <p:ph type="title"/>
          </p:nvPr>
        </p:nvSpPr>
        <p:spPr/>
        <p:txBody>
          <a:bodyPr/>
          <a:lstStyle/>
          <a:p>
            <a:r>
              <a:rPr lang="en-US" dirty="0"/>
              <a:t>Chest Compressions</a:t>
            </a:r>
          </a:p>
        </p:txBody>
      </p:sp>
      <p:sp>
        <p:nvSpPr>
          <p:cNvPr id="3" name="Content Placeholder 2">
            <a:extLst>
              <a:ext uri="{FF2B5EF4-FFF2-40B4-BE49-F238E27FC236}">
                <a16:creationId xmlns:a16="http://schemas.microsoft.com/office/drawing/2014/main" id="{038F522C-D82A-4173-BB1A-025EF80AF27B}"/>
              </a:ext>
            </a:extLst>
          </p:cNvPr>
          <p:cNvSpPr>
            <a:spLocks noGrp="1"/>
          </p:cNvSpPr>
          <p:nvPr>
            <p:ph idx="1"/>
          </p:nvPr>
        </p:nvSpPr>
        <p:spPr/>
        <p:txBody>
          <a:bodyPr/>
          <a:lstStyle/>
          <a:p>
            <a:pPr lvl="1"/>
            <a:r>
              <a:rPr lang="en-US" dirty="0"/>
              <a:t>forceful rhythmic applications of pressure over the lower half of the sternum.</a:t>
            </a:r>
          </a:p>
        </p:txBody>
      </p:sp>
    </p:spTree>
    <p:extLst>
      <p:ext uri="{BB962C8B-B14F-4D97-AF65-F5344CB8AC3E}">
        <p14:creationId xmlns:p14="http://schemas.microsoft.com/office/powerpoint/2010/main" val="2278627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04801"/>
            <a:ext cx="7772400" cy="1470025"/>
          </a:xfrm>
        </p:spPr>
        <p:txBody>
          <a:bodyPr>
            <a:noAutofit/>
          </a:bodyPr>
          <a:lstStyle/>
          <a:p>
            <a:r>
              <a:rPr lang="en-US" sz="3600" dirty="0"/>
              <a:t>High Quality</a:t>
            </a:r>
            <a:br>
              <a:rPr lang="en-US" sz="3600" dirty="0"/>
            </a:br>
            <a:r>
              <a:rPr lang="en-US" sz="3600" dirty="0"/>
              <a:t>Cardio-Pulmonary Resuscitation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58200" y="5791200"/>
            <a:ext cx="1950724" cy="755906"/>
          </a:xfrm>
          <a:prstGeom prst="rect">
            <a:avLst/>
          </a:prstGeom>
        </p:spPr>
      </p:pic>
      <p:sp>
        <p:nvSpPr>
          <p:cNvPr id="7" name="TextBox 6"/>
          <p:cNvSpPr txBox="1"/>
          <p:nvPr/>
        </p:nvSpPr>
        <p:spPr>
          <a:xfrm>
            <a:off x="2150910" y="3810000"/>
            <a:ext cx="1600200" cy="381000"/>
          </a:xfrm>
          <a:prstGeom prst="rect">
            <a:avLst/>
          </a:prstGeom>
          <a:noFill/>
        </p:spPr>
        <p:txBody>
          <a:bodyPr wrap="square" rtlCol="0">
            <a:spAutoFit/>
          </a:bodyPr>
          <a:lstStyle/>
          <a:p>
            <a:endParaRPr lang="en-US"/>
          </a:p>
        </p:txBody>
      </p:sp>
      <p:sp>
        <p:nvSpPr>
          <p:cNvPr id="8" name="TextBox 7"/>
          <p:cNvSpPr txBox="1"/>
          <p:nvPr/>
        </p:nvSpPr>
        <p:spPr>
          <a:xfrm>
            <a:off x="2590800" y="2590800"/>
            <a:ext cx="3124200" cy="923330"/>
          </a:xfrm>
          <a:prstGeom prst="rect">
            <a:avLst/>
          </a:prstGeom>
          <a:noFill/>
        </p:spPr>
        <p:txBody>
          <a:bodyPr wrap="square" rtlCol="0">
            <a:spAutoFit/>
          </a:bodyPr>
          <a:lstStyle/>
          <a:p>
            <a:r>
              <a:rPr lang="en-US" dirty="0"/>
              <a:t>Main Components </a:t>
            </a:r>
            <a:r>
              <a:rPr lang="en-US" sz="800" dirty="0"/>
              <a:t>(AHA, 2016 p.3)</a:t>
            </a:r>
          </a:p>
          <a:p>
            <a:r>
              <a:rPr lang="en-US" dirty="0"/>
              <a:t>	Chest Compressions</a:t>
            </a:r>
          </a:p>
          <a:p>
            <a:r>
              <a:rPr lang="en-US" dirty="0"/>
              <a:t>	Breaths</a:t>
            </a:r>
            <a:endParaRPr lang="en-US" sz="600" dirty="0"/>
          </a:p>
        </p:txBody>
      </p:sp>
      <p:pic>
        <p:nvPicPr>
          <p:cNvPr id="2050" name="Picture 2" descr="C:\Users\Elisha\AppData\Local\Microsoft\Windows\INetCache\IE\R1KUIQZQ\11700240_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2500" y="2436082"/>
            <a:ext cx="2768600" cy="2747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696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4C224-EF17-4BB4-B8FD-EA91A18D957B}"/>
              </a:ext>
            </a:extLst>
          </p:cNvPr>
          <p:cNvSpPr>
            <a:spLocks noGrp="1"/>
          </p:cNvSpPr>
          <p:nvPr>
            <p:ph type="title"/>
          </p:nvPr>
        </p:nvSpPr>
        <p:spPr/>
        <p:txBody>
          <a:bodyPr/>
          <a:lstStyle/>
          <a:p>
            <a:r>
              <a:rPr lang="en-US" dirty="0"/>
              <a:t>HIGH QUALITY CHEST COMPRESSIONS</a:t>
            </a:r>
          </a:p>
        </p:txBody>
      </p:sp>
      <p:sp>
        <p:nvSpPr>
          <p:cNvPr id="3" name="Content Placeholder 2">
            <a:extLst>
              <a:ext uri="{FF2B5EF4-FFF2-40B4-BE49-F238E27FC236}">
                <a16:creationId xmlns:a16="http://schemas.microsoft.com/office/drawing/2014/main" id="{D4E0D1A2-EDAB-4DCC-9AF0-B457D7336E33}"/>
              </a:ext>
            </a:extLst>
          </p:cNvPr>
          <p:cNvSpPr>
            <a:spLocks noGrp="1"/>
          </p:cNvSpPr>
          <p:nvPr>
            <p:ph idx="1"/>
          </p:nvPr>
        </p:nvSpPr>
        <p:spPr/>
        <p:txBody>
          <a:bodyPr/>
          <a:lstStyle/>
          <a:p>
            <a:r>
              <a:rPr lang="en-US" dirty="0"/>
              <a:t>Characteristics of effective chest compressions:</a:t>
            </a:r>
          </a:p>
          <a:p>
            <a:pPr lvl="1"/>
            <a:r>
              <a:rPr lang="en-US" dirty="0"/>
              <a:t>adequate depth (2-2.4 inches or 5-6 cm)</a:t>
            </a:r>
          </a:p>
          <a:p>
            <a:pPr lvl="1"/>
            <a:r>
              <a:rPr lang="en-US" dirty="0"/>
              <a:t>adequate rate (100-120/min)</a:t>
            </a:r>
          </a:p>
          <a:p>
            <a:pPr lvl="1"/>
            <a:r>
              <a:rPr lang="en-US" dirty="0"/>
              <a:t>complete recoil after each compression</a:t>
            </a:r>
          </a:p>
          <a:p>
            <a:pPr lvl="1"/>
            <a:r>
              <a:rPr lang="en-US" dirty="0"/>
              <a:t>minimal number and duration of interruptions in chest compressions </a:t>
            </a:r>
          </a:p>
          <a:p>
            <a:endParaRPr lang="en-US" dirty="0"/>
          </a:p>
        </p:txBody>
      </p:sp>
    </p:spTree>
    <p:extLst>
      <p:ext uri="{BB962C8B-B14F-4D97-AF65-F5344CB8AC3E}">
        <p14:creationId xmlns:p14="http://schemas.microsoft.com/office/powerpoint/2010/main" val="2583263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7E999-F73D-44BA-AE63-C8FF2A68A67A}"/>
              </a:ext>
            </a:extLst>
          </p:cNvPr>
          <p:cNvSpPr>
            <a:spLocks noGrp="1"/>
          </p:cNvSpPr>
          <p:nvPr>
            <p:ph type="title"/>
          </p:nvPr>
        </p:nvSpPr>
        <p:spPr/>
        <p:txBody>
          <a:bodyPr/>
          <a:lstStyle/>
          <a:p>
            <a:r>
              <a:rPr lang="en-US" dirty="0"/>
              <a:t>Hand Position</a:t>
            </a:r>
          </a:p>
        </p:txBody>
      </p:sp>
      <p:sp>
        <p:nvSpPr>
          <p:cNvPr id="3" name="Content Placeholder 2">
            <a:extLst>
              <a:ext uri="{FF2B5EF4-FFF2-40B4-BE49-F238E27FC236}">
                <a16:creationId xmlns:a16="http://schemas.microsoft.com/office/drawing/2014/main" id="{321D793D-B640-4291-943B-56FD81F07EC9}"/>
              </a:ext>
            </a:extLst>
          </p:cNvPr>
          <p:cNvSpPr>
            <a:spLocks noGrp="1"/>
          </p:cNvSpPr>
          <p:nvPr>
            <p:ph idx="1"/>
          </p:nvPr>
        </p:nvSpPr>
        <p:spPr/>
        <p:txBody>
          <a:bodyPr/>
          <a:lstStyle/>
          <a:p>
            <a:r>
              <a:rPr lang="en-US" b="1" i="1" dirty="0"/>
              <a:t>It is reasonable to position hands for chest compressions on the lower half of the sternum in adults with cardiac arrest.</a:t>
            </a:r>
            <a:r>
              <a:rPr lang="en-US" dirty="0"/>
              <a:t> </a:t>
            </a:r>
            <a:r>
              <a:rPr lang="en-US" b="1" i="1" dirty="0">
                <a:hlinkClick r:id="rId2"/>
              </a:rPr>
              <a:t>(Class </a:t>
            </a:r>
            <a:r>
              <a:rPr lang="en-US" b="1" i="1" dirty="0" err="1">
                <a:hlinkClick r:id="rId2"/>
              </a:rPr>
              <a:t>IIa</a:t>
            </a:r>
            <a:r>
              <a:rPr lang="en-US" b="1" i="1" dirty="0">
                <a:hlinkClick r:id="rId2"/>
              </a:rPr>
              <a:t>, LOE C-LD)</a:t>
            </a:r>
            <a:r>
              <a:rPr lang="en-US" dirty="0"/>
              <a:t> </a:t>
            </a:r>
            <a:r>
              <a:rPr lang="en-US" b="1" i="1" dirty="0">
                <a:hlinkClick r:id="rId3"/>
              </a:rPr>
              <a:t>(2015 Part 5)</a:t>
            </a:r>
            <a:endParaRPr lang="en-US" dirty="0"/>
          </a:p>
          <a:p>
            <a:r>
              <a:rPr lang="en-US" b="1" i="1" dirty="0"/>
              <a:t>The rescuer should place the heel of one hand on the center (middle) of the victim’s chest (which is the lower half of the sternum) and the heel of the other hand on top of the first so that the hands are overlapped and parallel.</a:t>
            </a:r>
            <a:r>
              <a:rPr lang="en-US" dirty="0"/>
              <a:t> </a:t>
            </a:r>
            <a:r>
              <a:rPr lang="en-US" b="1" i="1" dirty="0">
                <a:hlinkClick r:id="rId4"/>
              </a:rPr>
              <a:t>(Class </a:t>
            </a:r>
            <a:r>
              <a:rPr lang="en-US" b="1" i="1" dirty="0" err="1">
                <a:hlinkClick r:id="rId4"/>
              </a:rPr>
              <a:t>IIa</a:t>
            </a:r>
            <a:r>
              <a:rPr lang="en-US" b="1" i="1" dirty="0">
                <a:hlinkClick r:id="rId4"/>
              </a:rPr>
              <a:t>, LOE B)</a:t>
            </a:r>
            <a:r>
              <a:rPr lang="en-US" dirty="0"/>
              <a:t> </a:t>
            </a:r>
            <a:r>
              <a:rPr lang="en-US" b="1" i="1" dirty="0">
                <a:hlinkClick r:id="rId5"/>
              </a:rPr>
              <a:t>(2010 Part 5)</a:t>
            </a:r>
            <a:endParaRPr lang="en-US" dirty="0"/>
          </a:p>
          <a:p>
            <a:endParaRPr lang="en-US" dirty="0"/>
          </a:p>
        </p:txBody>
      </p:sp>
      <p:pic>
        <p:nvPicPr>
          <p:cNvPr id="5" name="Picture 4">
            <a:extLst>
              <a:ext uri="{FF2B5EF4-FFF2-40B4-BE49-F238E27FC236}">
                <a16:creationId xmlns:a16="http://schemas.microsoft.com/office/drawing/2014/main" id="{1855527B-7C0A-41A6-9E82-B59B99E82D6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687696" y="3988646"/>
            <a:ext cx="1914525" cy="1638300"/>
          </a:xfrm>
          <a:prstGeom prst="rect">
            <a:avLst/>
          </a:prstGeom>
        </p:spPr>
      </p:pic>
    </p:spTree>
    <p:extLst>
      <p:ext uri="{BB962C8B-B14F-4D97-AF65-F5344CB8AC3E}">
        <p14:creationId xmlns:p14="http://schemas.microsoft.com/office/powerpoint/2010/main" val="22696368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81A91-C8FE-4C0D-9ABF-4F3BD8B6F5CB}"/>
              </a:ext>
            </a:extLst>
          </p:cNvPr>
          <p:cNvSpPr>
            <a:spLocks noGrp="1"/>
          </p:cNvSpPr>
          <p:nvPr>
            <p:ph type="title"/>
          </p:nvPr>
        </p:nvSpPr>
        <p:spPr/>
        <p:txBody>
          <a:bodyPr>
            <a:normAutofit/>
          </a:bodyPr>
          <a:lstStyle/>
          <a:p>
            <a:r>
              <a:rPr lang="en-US" sz="4000" dirty="0"/>
              <a:t>Chest Compression Rate (100-120bpm)</a:t>
            </a:r>
          </a:p>
        </p:txBody>
      </p:sp>
      <p:sp>
        <p:nvSpPr>
          <p:cNvPr id="3" name="Content Placeholder 2">
            <a:extLst>
              <a:ext uri="{FF2B5EF4-FFF2-40B4-BE49-F238E27FC236}">
                <a16:creationId xmlns:a16="http://schemas.microsoft.com/office/drawing/2014/main" id="{6370B089-88A3-4819-BA64-9643E2C0B9F2}"/>
              </a:ext>
            </a:extLst>
          </p:cNvPr>
          <p:cNvSpPr>
            <a:spLocks noGrp="1"/>
          </p:cNvSpPr>
          <p:nvPr>
            <p:ph idx="1"/>
          </p:nvPr>
        </p:nvSpPr>
        <p:spPr/>
        <p:txBody>
          <a:bodyPr/>
          <a:lstStyle/>
          <a:p>
            <a:r>
              <a:rPr lang="en-US" dirty="0"/>
              <a:t>Compression rate is defined as the actual rate (compressions per minute) used during each continuous period of chest compressions.</a:t>
            </a:r>
          </a:p>
        </p:txBody>
      </p:sp>
    </p:spTree>
    <p:extLst>
      <p:ext uri="{BB962C8B-B14F-4D97-AF65-F5344CB8AC3E}">
        <p14:creationId xmlns:p14="http://schemas.microsoft.com/office/powerpoint/2010/main" val="3934224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D72C-3112-40F8-B881-1E6B3D0F628F}"/>
              </a:ext>
            </a:extLst>
          </p:cNvPr>
          <p:cNvSpPr>
            <a:spLocks noGrp="1"/>
          </p:cNvSpPr>
          <p:nvPr>
            <p:ph type="title"/>
          </p:nvPr>
        </p:nvSpPr>
        <p:spPr/>
        <p:txBody>
          <a:bodyPr>
            <a:normAutofit/>
          </a:bodyPr>
          <a:lstStyle/>
          <a:p>
            <a:pPr algn="ctr"/>
            <a:r>
              <a:rPr lang="en-US" sz="3200" dirty="0"/>
              <a:t>Chest Compression Depth (at least 2in or 5cm)</a:t>
            </a:r>
            <a:br>
              <a:rPr lang="en-US" sz="3200" dirty="0"/>
            </a:br>
            <a:br>
              <a:rPr lang="en-US" sz="1200" dirty="0"/>
            </a:br>
            <a:r>
              <a:rPr lang="en-US" sz="1200" dirty="0"/>
              <a:t>*</a:t>
            </a:r>
            <a:r>
              <a:rPr lang="en-US" sz="1200" b="1" i="1" dirty="0"/>
              <a:t>avoid excessive chest compression depths (greater than 2.4 inches or 6 cm)</a:t>
            </a:r>
            <a:endParaRPr lang="en-US" sz="3200" dirty="0"/>
          </a:p>
        </p:txBody>
      </p:sp>
      <p:sp>
        <p:nvSpPr>
          <p:cNvPr id="3" name="Content Placeholder 2">
            <a:extLst>
              <a:ext uri="{FF2B5EF4-FFF2-40B4-BE49-F238E27FC236}">
                <a16:creationId xmlns:a16="http://schemas.microsoft.com/office/drawing/2014/main" id="{DCDD6B8D-A687-4CEA-8C93-D72DD0EEDA6B}"/>
              </a:ext>
            </a:extLst>
          </p:cNvPr>
          <p:cNvSpPr>
            <a:spLocks noGrp="1"/>
          </p:cNvSpPr>
          <p:nvPr>
            <p:ph idx="1"/>
          </p:nvPr>
        </p:nvSpPr>
        <p:spPr/>
        <p:txBody>
          <a:bodyPr/>
          <a:lstStyle/>
          <a:p>
            <a:r>
              <a:rPr lang="en-US" dirty="0"/>
              <a:t>The depth of chest compressions can affect the relative increase in intrathoracic pressure and, in turn, influence forward blood flow from the heart and great vessels to and through the systemic and pulmonary circulations. </a:t>
            </a:r>
          </a:p>
        </p:txBody>
      </p:sp>
    </p:spTree>
    <p:extLst>
      <p:ext uri="{BB962C8B-B14F-4D97-AF65-F5344CB8AC3E}">
        <p14:creationId xmlns:p14="http://schemas.microsoft.com/office/powerpoint/2010/main" val="221188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143001"/>
            <a:ext cx="7772400" cy="1470025"/>
          </a:xfrm>
        </p:spPr>
        <p:txBody>
          <a:bodyPr>
            <a:noAutofit/>
          </a:bodyPr>
          <a:lstStyle/>
          <a:p>
            <a:r>
              <a:rPr lang="en-US" sz="6600" dirty="0"/>
              <a:t>Course Objectives</a:t>
            </a:r>
          </a:p>
        </p:txBody>
      </p:sp>
      <p:sp>
        <p:nvSpPr>
          <p:cNvPr id="3" name="Subtitle 2"/>
          <p:cNvSpPr>
            <a:spLocks noGrp="1"/>
          </p:cNvSpPr>
          <p:nvPr>
            <p:ph type="subTitle" idx="1"/>
          </p:nvPr>
        </p:nvSpPr>
        <p:spPr>
          <a:xfrm>
            <a:off x="1828800" y="2743200"/>
            <a:ext cx="8427724" cy="1752600"/>
          </a:xfrm>
        </p:spPr>
        <p:txBody>
          <a:bodyPr>
            <a:noAutofit/>
          </a:bodyPr>
          <a:lstStyle/>
          <a:p>
            <a:pPr marL="514350" indent="-514350">
              <a:buAutoNum type="arabicPeriod"/>
            </a:pPr>
            <a:r>
              <a:rPr lang="en-US" sz="2000" b="1" dirty="0"/>
              <a:t>Describe</a:t>
            </a:r>
            <a:r>
              <a:rPr lang="en-US" sz="2000" dirty="0"/>
              <a:t> the</a:t>
            </a:r>
          </a:p>
          <a:p>
            <a:pPr marL="800100" lvl="1" indent="-342900" algn="l">
              <a:buFont typeface="Arial" panose="020B0604020202020204" pitchFamily="34" charset="0"/>
              <a:buChar char="•"/>
            </a:pPr>
            <a:r>
              <a:rPr lang="en-US" sz="1600" dirty="0"/>
              <a:t>steps of the Chain of Survival</a:t>
            </a:r>
          </a:p>
          <a:p>
            <a:pPr marL="800100" lvl="1" indent="-342900" algn="l">
              <a:buFont typeface="Arial" panose="020B0604020202020204" pitchFamily="34" charset="0"/>
              <a:buChar char="•"/>
            </a:pPr>
            <a:r>
              <a:rPr lang="en-US" sz="1600" dirty="0"/>
              <a:t>Importance of High-Quality CPR</a:t>
            </a:r>
          </a:p>
          <a:p>
            <a:pPr marL="800100" lvl="1" indent="-342900" algn="l">
              <a:buFont typeface="Arial" panose="020B0604020202020204" pitchFamily="34" charset="0"/>
              <a:buChar char="•"/>
            </a:pPr>
            <a:r>
              <a:rPr lang="en-US" sz="1600" dirty="0"/>
              <a:t>Importance of using an Automated External Defibrillator</a:t>
            </a:r>
          </a:p>
          <a:p>
            <a:pPr marL="800100" lvl="1" indent="-342900" algn="l">
              <a:buFont typeface="Arial" panose="020B0604020202020204" pitchFamily="34" charset="0"/>
              <a:buChar char="•"/>
            </a:pPr>
            <a:r>
              <a:rPr lang="en-US" sz="1600" dirty="0"/>
              <a:t>Importance of teams in multi-rescuer resuscitation</a:t>
            </a:r>
          </a:p>
          <a:p>
            <a:pPr algn="l"/>
            <a:endParaRPr lang="en-US" sz="2000" dirty="0"/>
          </a:p>
        </p:txBody>
      </p:sp>
    </p:spTree>
    <p:extLst>
      <p:ext uri="{BB962C8B-B14F-4D97-AF65-F5344CB8AC3E}">
        <p14:creationId xmlns:p14="http://schemas.microsoft.com/office/powerpoint/2010/main" val="226620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53643-0AA0-45E7-A3FF-BCD9847F1EBD}"/>
              </a:ext>
            </a:extLst>
          </p:cNvPr>
          <p:cNvSpPr>
            <a:spLocks noGrp="1"/>
          </p:cNvSpPr>
          <p:nvPr>
            <p:ph type="title"/>
          </p:nvPr>
        </p:nvSpPr>
        <p:spPr/>
        <p:txBody>
          <a:bodyPr/>
          <a:lstStyle/>
          <a:p>
            <a:r>
              <a:rPr lang="en-US" dirty="0"/>
              <a:t>Chest Recoil </a:t>
            </a:r>
            <a:r>
              <a:rPr lang="en-US" sz="3200" dirty="0"/>
              <a:t>(IS JUST AS IMPORTANT!)</a:t>
            </a:r>
            <a:endParaRPr lang="en-US" dirty="0"/>
          </a:p>
        </p:txBody>
      </p:sp>
      <p:sp>
        <p:nvSpPr>
          <p:cNvPr id="3" name="Content Placeholder 2">
            <a:extLst>
              <a:ext uri="{FF2B5EF4-FFF2-40B4-BE49-F238E27FC236}">
                <a16:creationId xmlns:a16="http://schemas.microsoft.com/office/drawing/2014/main" id="{FC9A1C43-59B7-471A-8BF9-8A5B87BADDAA}"/>
              </a:ext>
            </a:extLst>
          </p:cNvPr>
          <p:cNvSpPr>
            <a:spLocks noGrp="1"/>
          </p:cNvSpPr>
          <p:nvPr>
            <p:ph idx="1"/>
          </p:nvPr>
        </p:nvSpPr>
        <p:spPr/>
        <p:txBody>
          <a:bodyPr/>
          <a:lstStyle/>
          <a:p>
            <a:r>
              <a:rPr lang="en-US" dirty="0"/>
              <a:t>Full chest wall recoil occurs when the sternum returns to its natural or neutral position during the decompression phase of compressions.</a:t>
            </a:r>
          </a:p>
          <a:p>
            <a:pPr marL="0" indent="0">
              <a:buNone/>
            </a:pPr>
            <a:r>
              <a:rPr lang="en-US" dirty="0"/>
              <a:t>When the chest recoils, the heart fills with blood. </a:t>
            </a:r>
          </a:p>
        </p:txBody>
      </p:sp>
      <p:pic>
        <p:nvPicPr>
          <p:cNvPr id="5" name="Picture 4">
            <a:extLst>
              <a:ext uri="{FF2B5EF4-FFF2-40B4-BE49-F238E27FC236}">
                <a16:creationId xmlns:a16="http://schemas.microsoft.com/office/drawing/2014/main" id="{187FB622-22A5-4CA5-B5BD-84595F0BB3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3342" y="3687307"/>
            <a:ext cx="2781300" cy="2000250"/>
          </a:xfrm>
          <a:prstGeom prst="rect">
            <a:avLst/>
          </a:prstGeom>
        </p:spPr>
      </p:pic>
      <p:sp>
        <p:nvSpPr>
          <p:cNvPr id="6" name="Rectangle 5">
            <a:extLst>
              <a:ext uri="{FF2B5EF4-FFF2-40B4-BE49-F238E27FC236}">
                <a16:creationId xmlns:a16="http://schemas.microsoft.com/office/drawing/2014/main" id="{582E2955-D225-44D9-8730-A0E5D332E25B}"/>
              </a:ext>
            </a:extLst>
          </p:cNvPr>
          <p:cNvSpPr/>
          <p:nvPr/>
        </p:nvSpPr>
        <p:spPr>
          <a:xfrm>
            <a:off x="5537703" y="4087267"/>
            <a:ext cx="6096000" cy="1200329"/>
          </a:xfrm>
          <a:prstGeom prst="rect">
            <a:avLst/>
          </a:prstGeom>
        </p:spPr>
        <p:txBody>
          <a:bodyPr>
            <a:spAutoFit/>
          </a:bodyPr>
          <a:lstStyle/>
          <a:p>
            <a:r>
              <a:rPr lang="en-US" dirty="0"/>
              <a:t>If rescuers “lean” on the chest between compressions and do not allow complete chest recoil, blood return to the heart is reduced and </a:t>
            </a:r>
            <a:r>
              <a:rPr lang="en-US" dirty="0">
                <a:solidFill>
                  <a:srgbClr val="FF0000"/>
                </a:solidFill>
              </a:rPr>
              <a:t>the heart does not fill with as much blood. This reduces the output of the next compression.</a:t>
            </a:r>
          </a:p>
        </p:txBody>
      </p:sp>
    </p:spTree>
    <p:extLst>
      <p:ext uri="{BB962C8B-B14F-4D97-AF65-F5344CB8AC3E}">
        <p14:creationId xmlns:p14="http://schemas.microsoft.com/office/powerpoint/2010/main" val="27225105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441E-07A6-4432-9527-4332C71C07FA}"/>
              </a:ext>
            </a:extLst>
          </p:cNvPr>
          <p:cNvSpPr>
            <a:spLocks noGrp="1"/>
          </p:cNvSpPr>
          <p:nvPr>
            <p:ph type="title"/>
          </p:nvPr>
        </p:nvSpPr>
        <p:spPr/>
        <p:txBody>
          <a:bodyPr>
            <a:normAutofit/>
          </a:bodyPr>
          <a:lstStyle/>
          <a:p>
            <a:r>
              <a:rPr lang="en-US" sz="4400" dirty="0"/>
              <a:t>LESS than 10 second interruptions</a:t>
            </a:r>
          </a:p>
        </p:txBody>
      </p:sp>
      <p:sp>
        <p:nvSpPr>
          <p:cNvPr id="8" name="Content Placeholder 7">
            <a:extLst>
              <a:ext uri="{FF2B5EF4-FFF2-40B4-BE49-F238E27FC236}">
                <a16:creationId xmlns:a16="http://schemas.microsoft.com/office/drawing/2014/main" id="{DE7EA804-79F3-428E-8DAF-73ACB04E78CF}"/>
              </a:ext>
            </a:extLst>
          </p:cNvPr>
          <p:cNvSpPr>
            <a:spLocks noGrp="1"/>
          </p:cNvSpPr>
          <p:nvPr>
            <p:ph idx="1"/>
          </p:nvPr>
        </p:nvSpPr>
        <p:spPr/>
        <p:txBody>
          <a:bodyPr>
            <a:normAutofit/>
          </a:bodyPr>
          <a:lstStyle/>
          <a:p>
            <a:r>
              <a:rPr lang="en-US" dirty="0"/>
              <a:t>Interruptions in chest compressions, whether intended (</a:t>
            </a:r>
            <a:r>
              <a:rPr lang="en-US" dirty="0" err="1"/>
              <a:t>eg.</a:t>
            </a:r>
            <a:r>
              <a:rPr lang="en-US" dirty="0"/>
              <a:t> for required care such as rhythm analysis) or unintended, will stop blood flow. </a:t>
            </a:r>
          </a:p>
          <a:p>
            <a:endParaRPr lang="en-US" dirty="0"/>
          </a:p>
        </p:txBody>
      </p:sp>
      <p:pic>
        <p:nvPicPr>
          <p:cNvPr id="9" name="Picture 8">
            <a:extLst>
              <a:ext uri="{FF2B5EF4-FFF2-40B4-BE49-F238E27FC236}">
                <a16:creationId xmlns:a16="http://schemas.microsoft.com/office/drawing/2014/main" id="{319F012F-1642-42F6-8CB4-D28167060B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3234" y="3329458"/>
            <a:ext cx="3305175" cy="2009775"/>
          </a:xfrm>
          <a:prstGeom prst="rect">
            <a:avLst/>
          </a:prstGeom>
        </p:spPr>
      </p:pic>
    </p:spTree>
    <p:extLst>
      <p:ext uri="{BB962C8B-B14F-4D97-AF65-F5344CB8AC3E}">
        <p14:creationId xmlns:p14="http://schemas.microsoft.com/office/powerpoint/2010/main" val="2323082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441E-07A6-4432-9527-4332C71C07FA}"/>
              </a:ext>
            </a:extLst>
          </p:cNvPr>
          <p:cNvSpPr>
            <a:spLocks noGrp="1"/>
          </p:cNvSpPr>
          <p:nvPr>
            <p:ph type="title"/>
          </p:nvPr>
        </p:nvSpPr>
        <p:spPr/>
        <p:txBody>
          <a:bodyPr>
            <a:normAutofit/>
          </a:bodyPr>
          <a:lstStyle/>
          <a:p>
            <a:r>
              <a:rPr lang="en-US" sz="4400" dirty="0"/>
              <a:t>LESS than 10 second interruptions</a:t>
            </a:r>
          </a:p>
        </p:txBody>
      </p:sp>
      <p:sp>
        <p:nvSpPr>
          <p:cNvPr id="8" name="Content Placeholder 7">
            <a:extLst>
              <a:ext uri="{FF2B5EF4-FFF2-40B4-BE49-F238E27FC236}">
                <a16:creationId xmlns:a16="http://schemas.microsoft.com/office/drawing/2014/main" id="{DE7EA804-79F3-428E-8DAF-73ACB04E78CF}"/>
              </a:ext>
            </a:extLst>
          </p:cNvPr>
          <p:cNvSpPr>
            <a:spLocks noGrp="1"/>
          </p:cNvSpPr>
          <p:nvPr>
            <p:ph idx="1"/>
          </p:nvPr>
        </p:nvSpPr>
        <p:spPr/>
        <p:txBody>
          <a:bodyPr>
            <a:normAutofit/>
          </a:bodyPr>
          <a:lstStyle/>
          <a:p>
            <a:r>
              <a:rPr lang="en-US" dirty="0"/>
              <a:t>Expert consensus is that a </a:t>
            </a:r>
            <a:r>
              <a:rPr lang="en-US" i="1" dirty="0"/>
              <a:t>goal</a:t>
            </a:r>
            <a:r>
              <a:rPr lang="en-US" dirty="0"/>
              <a:t> of 80% chest compression fraction (proportion of resuscitation time that chest compressions are performed) is achievable if the team trains well and works </a:t>
            </a:r>
            <a:r>
              <a:rPr lang="en-US" dirty="0" err="1"/>
              <a:t>together.This</a:t>
            </a:r>
            <a:r>
              <a:rPr lang="en-US" dirty="0"/>
              <a:t> requires minimizing both the number and duration of interruptions in chest compressions. The Guidelines recommendations (see below) note that the chest compression fraction should be </a:t>
            </a:r>
            <a:r>
              <a:rPr lang="en-US" i="1" dirty="0"/>
              <a:t>at least 60%</a:t>
            </a:r>
            <a:r>
              <a:rPr lang="en-US" dirty="0"/>
              <a:t>, but CPR Quality experts note that a </a:t>
            </a:r>
            <a:r>
              <a:rPr lang="en-US" i="1" dirty="0"/>
              <a:t>goal</a:t>
            </a:r>
            <a:r>
              <a:rPr lang="en-US" dirty="0"/>
              <a:t> of 80% is very achievable. </a:t>
            </a:r>
          </a:p>
          <a:p>
            <a:pPr marL="0" indent="0">
              <a:buNone/>
            </a:pPr>
            <a:endParaRPr lang="en-US" dirty="0"/>
          </a:p>
        </p:txBody>
      </p:sp>
    </p:spTree>
    <p:extLst>
      <p:ext uri="{BB962C8B-B14F-4D97-AF65-F5344CB8AC3E}">
        <p14:creationId xmlns:p14="http://schemas.microsoft.com/office/powerpoint/2010/main" val="32504594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441E-07A6-4432-9527-4332C71C07FA}"/>
              </a:ext>
            </a:extLst>
          </p:cNvPr>
          <p:cNvSpPr>
            <a:spLocks noGrp="1"/>
          </p:cNvSpPr>
          <p:nvPr>
            <p:ph type="title"/>
          </p:nvPr>
        </p:nvSpPr>
        <p:spPr/>
        <p:txBody>
          <a:bodyPr>
            <a:normAutofit/>
          </a:bodyPr>
          <a:lstStyle/>
          <a:p>
            <a:r>
              <a:rPr lang="en-US" sz="4400" dirty="0"/>
              <a:t>LESS than 10 second interruptions</a:t>
            </a:r>
          </a:p>
        </p:txBody>
      </p:sp>
      <p:sp>
        <p:nvSpPr>
          <p:cNvPr id="8" name="Content Placeholder 7">
            <a:extLst>
              <a:ext uri="{FF2B5EF4-FFF2-40B4-BE49-F238E27FC236}">
                <a16:creationId xmlns:a16="http://schemas.microsoft.com/office/drawing/2014/main" id="{DE7EA804-79F3-428E-8DAF-73ACB04E78CF}"/>
              </a:ext>
            </a:extLst>
          </p:cNvPr>
          <p:cNvSpPr>
            <a:spLocks noGrp="1"/>
          </p:cNvSpPr>
          <p:nvPr>
            <p:ph idx="1"/>
          </p:nvPr>
        </p:nvSpPr>
        <p:spPr/>
        <p:txBody>
          <a:bodyPr>
            <a:normAutofit/>
          </a:bodyPr>
          <a:lstStyle/>
          <a:p>
            <a:r>
              <a:rPr lang="en-US" dirty="0"/>
              <a:t>Interruptions in chest compressions for attempted defibrillation requires team coordination and practice to minimize the pause between the last compression and shock delivery, and to ensure that compressions are resumed immediately after shock delivery. </a:t>
            </a:r>
          </a:p>
          <a:p>
            <a:pPr algn="ctr"/>
            <a:endParaRPr lang="en-US" sz="1100" dirty="0"/>
          </a:p>
          <a:p>
            <a:pPr algn="ctr"/>
            <a:r>
              <a:rPr lang="en-US" sz="1100" dirty="0"/>
              <a:t>Shorter interruptions for shock delivery are associated with greater likelihood of shock success, greater likelihood of return of spontaneous circulation, and greater survival to hospital discharge.</a:t>
            </a:r>
          </a:p>
          <a:p>
            <a:endParaRPr lang="en-US" dirty="0"/>
          </a:p>
        </p:txBody>
      </p:sp>
    </p:spTree>
    <p:extLst>
      <p:ext uri="{BB962C8B-B14F-4D97-AF65-F5344CB8AC3E}">
        <p14:creationId xmlns:p14="http://schemas.microsoft.com/office/powerpoint/2010/main" val="8947223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0414-61AF-4148-AD7C-91D48E3CC876}"/>
              </a:ext>
            </a:extLst>
          </p:cNvPr>
          <p:cNvSpPr>
            <a:spLocks noGrp="1"/>
          </p:cNvSpPr>
          <p:nvPr>
            <p:ph type="title"/>
          </p:nvPr>
        </p:nvSpPr>
        <p:spPr/>
        <p:txBody>
          <a:bodyPr/>
          <a:lstStyle/>
          <a:p>
            <a:r>
              <a:rPr lang="en-US" dirty="0"/>
              <a:t>Switch Compressors</a:t>
            </a:r>
          </a:p>
        </p:txBody>
      </p:sp>
      <p:sp>
        <p:nvSpPr>
          <p:cNvPr id="3" name="Content Placeholder 2">
            <a:extLst>
              <a:ext uri="{FF2B5EF4-FFF2-40B4-BE49-F238E27FC236}">
                <a16:creationId xmlns:a16="http://schemas.microsoft.com/office/drawing/2014/main" id="{163FBF52-4C9A-414F-999E-DC064F37614C}"/>
              </a:ext>
            </a:extLst>
          </p:cNvPr>
          <p:cNvSpPr>
            <a:spLocks noGrp="1"/>
          </p:cNvSpPr>
          <p:nvPr>
            <p:ph idx="1"/>
          </p:nvPr>
        </p:nvSpPr>
        <p:spPr/>
        <p:txBody>
          <a:bodyPr/>
          <a:lstStyle/>
          <a:p>
            <a:r>
              <a:rPr lang="en-US" b="1" i="1" dirty="0"/>
              <a:t>When 2 or more rescuers are available it is reasonable to switch chest compressors approximately every 2 minutes (or after about 5 cycles of compressions and ventilation at a ratio of 30:2) to prevent decreases in the quality of compressions.</a:t>
            </a:r>
            <a:r>
              <a:rPr lang="en-US" dirty="0"/>
              <a:t> </a:t>
            </a:r>
            <a:r>
              <a:rPr lang="en-US" b="1" i="1" dirty="0">
                <a:hlinkClick r:id="rId2"/>
              </a:rPr>
              <a:t>(Class </a:t>
            </a:r>
            <a:r>
              <a:rPr lang="en-US" b="1" i="1" dirty="0" err="1">
                <a:hlinkClick r:id="rId2"/>
              </a:rPr>
              <a:t>IIa</a:t>
            </a:r>
            <a:r>
              <a:rPr lang="en-US" b="1" i="1" dirty="0">
                <a:hlinkClick r:id="rId2"/>
              </a:rPr>
              <a:t>, LOE B)</a:t>
            </a:r>
            <a:r>
              <a:rPr lang="en-US" dirty="0"/>
              <a:t> </a:t>
            </a:r>
            <a:r>
              <a:rPr lang="en-US" b="1" i="1" dirty="0">
                <a:hlinkClick r:id="rId3"/>
              </a:rPr>
              <a:t>(2010 Part 5)</a:t>
            </a:r>
            <a:endParaRPr lang="en-US" dirty="0"/>
          </a:p>
          <a:p>
            <a:endParaRPr lang="en-US" dirty="0"/>
          </a:p>
        </p:txBody>
      </p:sp>
    </p:spTree>
    <p:extLst>
      <p:ext uri="{BB962C8B-B14F-4D97-AF65-F5344CB8AC3E}">
        <p14:creationId xmlns:p14="http://schemas.microsoft.com/office/powerpoint/2010/main" val="25150531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40414-61AF-4148-AD7C-91D48E3CC876}"/>
              </a:ext>
            </a:extLst>
          </p:cNvPr>
          <p:cNvSpPr>
            <a:spLocks noGrp="1"/>
          </p:cNvSpPr>
          <p:nvPr>
            <p:ph type="title"/>
          </p:nvPr>
        </p:nvSpPr>
        <p:spPr/>
        <p:txBody>
          <a:bodyPr/>
          <a:lstStyle/>
          <a:p>
            <a:r>
              <a:rPr lang="en-US" dirty="0"/>
              <a:t>Switch Compressors</a:t>
            </a:r>
          </a:p>
        </p:txBody>
      </p:sp>
      <p:sp>
        <p:nvSpPr>
          <p:cNvPr id="3" name="Content Placeholder 2">
            <a:extLst>
              <a:ext uri="{FF2B5EF4-FFF2-40B4-BE49-F238E27FC236}">
                <a16:creationId xmlns:a16="http://schemas.microsoft.com/office/drawing/2014/main" id="{163FBF52-4C9A-414F-999E-DC064F37614C}"/>
              </a:ext>
            </a:extLst>
          </p:cNvPr>
          <p:cNvSpPr>
            <a:spLocks noGrp="1"/>
          </p:cNvSpPr>
          <p:nvPr>
            <p:ph idx="1"/>
          </p:nvPr>
        </p:nvSpPr>
        <p:spPr/>
        <p:txBody>
          <a:bodyPr/>
          <a:lstStyle/>
          <a:p>
            <a:r>
              <a:rPr lang="en-US" dirty="0"/>
              <a:t>Consider switching compressors during interventions associated with appropriate interruptions in chest compressions (</a:t>
            </a:r>
            <a:r>
              <a:rPr lang="en-US" dirty="0" err="1"/>
              <a:t>eg.</a:t>
            </a:r>
            <a:r>
              <a:rPr lang="en-US" dirty="0"/>
              <a:t> when an AED is delivering a shock). </a:t>
            </a:r>
          </a:p>
          <a:p>
            <a:r>
              <a:rPr lang="en-US" dirty="0"/>
              <a:t>Every effort should be made to switch compressors in </a:t>
            </a:r>
            <a:r>
              <a:rPr lang="en-US" b="1" dirty="0"/>
              <a:t>&lt;5 seconds</a:t>
            </a:r>
            <a:r>
              <a:rPr lang="en-US" dirty="0"/>
              <a:t>. </a:t>
            </a:r>
          </a:p>
          <a:p>
            <a:r>
              <a:rPr lang="en-US" dirty="0"/>
              <a:t>If the 2 rescuers are present, they can be positioned on either side of the patient, so 1 rescuer will be ready and waiting to relieve the “working compressor” every 2 minutes.</a:t>
            </a:r>
          </a:p>
          <a:p>
            <a:endParaRPr lang="en-US" dirty="0"/>
          </a:p>
        </p:txBody>
      </p:sp>
    </p:spTree>
    <p:extLst>
      <p:ext uri="{BB962C8B-B14F-4D97-AF65-F5344CB8AC3E}">
        <p14:creationId xmlns:p14="http://schemas.microsoft.com/office/powerpoint/2010/main" val="114083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C3220-A696-4240-98AB-B31DECE1C1B0}"/>
              </a:ext>
            </a:extLst>
          </p:cNvPr>
          <p:cNvSpPr>
            <a:spLocks noGrp="1"/>
          </p:cNvSpPr>
          <p:nvPr>
            <p:ph type="title"/>
          </p:nvPr>
        </p:nvSpPr>
        <p:spPr/>
        <p:txBody>
          <a:bodyPr/>
          <a:lstStyle/>
          <a:p>
            <a:r>
              <a:rPr lang="en-US" dirty="0"/>
              <a:t>Compression to Ventilation (30:2)</a:t>
            </a:r>
          </a:p>
        </p:txBody>
      </p:sp>
      <p:sp>
        <p:nvSpPr>
          <p:cNvPr id="3" name="Content Placeholder 2">
            <a:extLst>
              <a:ext uri="{FF2B5EF4-FFF2-40B4-BE49-F238E27FC236}">
                <a16:creationId xmlns:a16="http://schemas.microsoft.com/office/drawing/2014/main" id="{D1263EBA-7E15-4CA7-B9F9-64B2A4D83EFC}"/>
              </a:ext>
            </a:extLst>
          </p:cNvPr>
          <p:cNvSpPr>
            <a:spLocks noGrp="1"/>
          </p:cNvSpPr>
          <p:nvPr>
            <p:ph idx="1"/>
          </p:nvPr>
        </p:nvSpPr>
        <p:spPr/>
        <p:txBody>
          <a:bodyPr/>
          <a:lstStyle/>
          <a:p>
            <a:r>
              <a:rPr lang="en-US" b="1" i="1" dirty="0"/>
              <a:t>The rescuer delivers breaths during pauses in compressions and delivers each breath over approximately 1 second.</a:t>
            </a:r>
            <a:r>
              <a:rPr lang="en-US" dirty="0"/>
              <a:t> </a:t>
            </a:r>
            <a:r>
              <a:rPr lang="en-US" b="1" i="1" dirty="0">
                <a:hlinkClick r:id="rId2"/>
              </a:rPr>
              <a:t>(Class </a:t>
            </a:r>
            <a:r>
              <a:rPr lang="en-US" b="1" i="1" dirty="0" err="1">
                <a:hlinkClick r:id="rId2"/>
              </a:rPr>
              <a:t>IIa</a:t>
            </a:r>
            <a:r>
              <a:rPr lang="en-US" b="1" i="1" dirty="0">
                <a:hlinkClick r:id="rId2"/>
              </a:rPr>
              <a:t>, LOE C-LD)</a:t>
            </a:r>
            <a:r>
              <a:rPr lang="en-US" dirty="0">
                <a:hlinkClick r:id="rId2"/>
              </a:rPr>
              <a:t> </a:t>
            </a:r>
            <a:r>
              <a:rPr lang="en-US" b="1" i="1" dirty="0">
                <a:hlinkClick r:id="rId3"/>
              </a:rPr>
              <a:t>(2015 Part 5)</a:t>
            </a:r>
            <a:endParaRPr lang="en-US" b="1" i="1" dirty="0"/>
          </a:p>
          <a:p>
            <a:r>
              <a:rPr lang="en-US" b="1" i="1" dirty="0"/>
              <a:t>It is reasonable that before placement of an advanced airway (supraglottic airway or tracheal tube), EMS providers perform CPR with cycles of 30 compressions and 2 breaths. </a:t>
            </a:r>
            <a:r>
              <a:rPr lang="en-US" b="1" i="1" dirty="0">
                <a:hlinkClick r:id="rId2"/>
              </a:rPr>
              <a:t>(Class </a:t>
            </a:r>
            <a:r>
              <a:rPr lang="en-US" b="1" i="1" dirty="0" err="1">
                <a:hlinkClick r:id="rId2"/>
              </a:rPr>
              <a:t>IIa</a:t>
            </a:r>
            <a:r>
              <a:rPr lang="en-US" b="1" i="1" dirty="0">
                <a:hlinkClick r:id="rId2"/>
              </a:rPr>
              <a:t>, LOE B-R)</a:t>
            </a:r>
            <a:r>
              <a:rPr lang="en-US" b="1" i="1" dirty="0"/>
              <a:t> It may be reasonable for EMS providers to use a rate of 10 breaths per minute (1 breath every 6 seconds) to provide asynchronous ventilation during continuous chest compressions before placement of an advanced airway.</a:t>
            </a:r>
            <a:r>
              <a:rPr lang="en-US" dirty="0"/>
              <a:t> </a:t>
            </a:r>
            <a:r>
              <a:rPr lang="en-US" b="1" i="1" dirty="0">
                <a:hlinkClick r:id="rId2"/>
              </a:rPr>
              <a:t>(Class IIb, LOE B-R)</a:t>
            </a:r>
            <a:r>
              <a:rPr lang="en-US" dirty="0">
                <a:hlinkClick r:id="rId2"/>
              </a:rPr>
              <a:t> </a:t>
            </a:r>
            <a:r>
              <a:rPr lang="en-US" b="1" i="1" dirty="0">
                <a:hlinkClick r:id="rId4"/>
              </a:rPr>
              <a:t>(2017 Update)</a:t>
            </a:r>
            <a:endParaRPr lang="en-US" dirty="0"/>
          </a:p>
        </p:txBody>
      </p:sp>
    </p:spTree>
    <p:extLst>
      <p:ext uri="{BB962C8B-B14F-4D97-AF65-F5344CB8AC3E}">
        <p14:creationId xmlns:p14="http://schemas.microsoft.com/office/powerpoint/2010/main" val="3146635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85C76-1380-4B66-A64E-91FF9D67BB2A}"/>
              </a:ext>
            </a:extLst>
          </p:cNvPr>
          <p:cNvSpPr>
            <a:spLocks noGrp="1"/>
          </p:cNvSpPr>
          <p:nvPr>
            <p:ph type="title"/>
          </p:nvPr>
        </p:nvSpPr>
        <p:spPr/>
        <p:txBody>
          <a:bodyPr/>
          <a:lstStyle/>
          <a:p>
            <a:r>
              <a:rPr lang="en-US" dirty="0"/>
              <a:t>Airway Management</a:t>
            </a:r>
          </a:p>
        </p:txBody>
      </p:sp>
      <p:sp>
        <p:nvSpPr>
          <p:cNvPr id="3" name="Content Placeholder 2">
            <a:extLst>
              <a:ext uri="{FF2B5EF4-FFF2-40B4-BE49-F238E27FC236}">
                <a16:creationId xmlns:a16="http://schemas.microsoft.com/office/drawing/2014/main" id="{CD0A8982-99C8-4997-9777-5837BDE0E044}"/>
              </a:ext>
            </a:extLst>
          </p:cNvPr>
          <p:cNvSpPr>
            <a:spLocks noGrp="1"/>
          </p:cNvSpPr>
          <p:nvPr>
            <p:ph idx="1"/>
          </p:nvPr>
        </p:nvSpPr>
        <p:spPr/>
        <p:txBody>
          <a:bodyPr/>
          <a:lstStyle/>
          <a:p>
            <a:pPr marL="201168" lvl="1" indent="0">
              <a:buNone/>
            </a:pPr>
            <a:r>
              <a:rPr lang="en-US" dirty="0"/>
              <a:t>Head tilt-Chin lift</a:t>
            </a:r>
          </a:p>
          <a:p>
            <a:pPr lvl="1"/>
            <a:r>
              <a:rPr lang="en-US" dirty="0"/>
              <a:t>was developed using unconscious, paralyzed adult volunteers and has not been studied in victims with cardiac arrest, clinical and radiographic evidence and a case series have shown it to be effective</a:t>
            </a:r>
          </a:p>
          <a:p>
            <a:pPr lvl="1"/>
            <a:endParaRPr lang="en-US" sz="1800" dirty="0"/>
          </a:p>
          <a:p>
            <a:pPr marL="201168" lvl="1" indent="0">
              <a:buNone/>
            </a:pPr>
            <a:r>
              <a:rPr lang="en-US" sz="1800" dirty="0"/>
              <a:t>Jaw Thrust Maneuver</a:t>
            </a:r>
          </a:p>
          <a:p>
            <a:pPr lvl="1"/>
            <a:r>
              <a:rPr lang="en-US" dirty="0"/>
              <a:t>Suspected spinal injury</a:t>
            </a:r>
          </a:p>
        </p:txBody>
      </p:sp>
    </p:spTree>
    <p:extLst>
      <p:ext uri="{BB962C8B-B14F-4D97-AF65-F5344CB8AC3E}">
        <p14:creationId xmlns:p14="http://schemas.microsoft.com/office/powerpoint/2010/main" val="33344001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911E4-827C-428A-B3AF-177104599955}"/>
              </a:ext>
            </a:extLst>
          </p:cNvPr>
          <p:cNvSpPr>
            <a:spLocks noGrp="1"/>
          </p:cNvSpPr>
          <p:nvPr>
            <p:ph type="title"/>
          </p:nvPr>
        </p:nvSpPr>
        <p:spPr/>
        <p:txBody>
          <a:bodyPr/>
          <a:lstStyle/>
          <a:p>
            <a:r>
              <a:rPr lang="en-US" dirty="0"/>
              <a:t>Rescue Breaths and Breathing</a:t>
            </a:r>
          </a:p>
        </p:txBody>
      </p:sp>
      <p:sp>
        <p:nvSpPr>
          <p:cNvPr id="3" name="Content Placeholder 2">
            <a:extLst>
              <a:ext uri="{FF2B5EF4-FFF2-40B4-BE49-F238E27FC236}">
                <a16:creationId xmlns:a16="http://schemas.microsoft.com/office/drawing/2014/main" id="{CE0799B1-BCF1-43DE-A8BD-5AE468D43CC7}"/>
              </a:ext>
            </a:extLst>
          </p:cNvPr>
          <p:cNvSpPr>
            <a:spLocks noGrp="1"/>
          </p:cNvSpPr>
          <p:nvPr>
            <p:ph idx="1"/>
          </p:nvPr>
        </p:nvSpPr>
        <p:spPr/>
        <p:txBody>
          <a:bodyPr/>
          <a:lstStyle/>
          <a:p>
            <a:r>
              <a:rPr lang="en-US" dirty="0"/>
              <a:t>During CPR, cardiac output is about 25% to 33% of normal, so oxygen uptake from the lungs and CO</a:t>
            </a:r>
            <a:r>
              <a:rPr lang="en-US" baseline="-25000" dirty="0"/>
              <a:t>2</a:t>
            </a:r>
            <a:r>
              <a:rPr lang="en-US" dirty="0"/>
              <a:t> delivery to the lungs are also reduced. As a result, a low minute ventilation (tidal volume lower than normal and respiratory rate slower than normal) can maintain effective oxygenation and ventilation.</a:t>
            </a:r>
          </a:p>
        </p:txBody>
      </p:sp>
    </p:spTree>
    <p:extLst>
      <p:ext uri="{BB962C8B-B14F-4D97-AF65-F5344CB8AC3E}">
        <p14:creationId xmlns:p14="http://schemas.microsoft.com/office/powerpoint/2010/main" val="36285438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911E4-827C-428A-B3AF-177104599955}"/>
              </a:ext>
            </a:extLst>
          </p:cNvPr>
          <p:cNvSpPr>
            <a:spLocks noGrp="1"/>
          </p:cNvSpPr>
          <p:nvPr>
            <p:ph type="title"/>
          </p:nvPr>
        </p:nvSpPr>
        <p:spPr/>
        <p:txBody>
          <a:bodyPr/>
          <a:lstStyle/>
          <a:p>
            <a:r>
              <a:rPr lang="en-US" dirty="0"/>
              <a:t>Rescue Breaths and Breathing</a:t>
            </a:r>
          </a:p>
        </p:txBody>
      </p:sp>
      <p:sp>
        <p:nvSpPr>
          <p:cNvPr id="3" name="Content Placeholder 2">
            <a:extLst>
              <a:ext uri="{FF2B5EF4-FFF2-40B4-BE49-F238E27FC236}">
                <a16:creationId xmlns:a16="http://schemas.microsoft.com/office/drawing/2014/main" id="{CE0799B1-BCF1-43DE-A8BD-5AE468D43CC7}"/>
              </a:ext>
            </a:extLst>
          </p:cNvPr>
          <p:cNvSpPr>
            <a:spLocks noGrp="1"/>
          </p:cNvSpPr>
          <p:nvPr>
            <p:ph idx="1"/>
          </p:nvPr>
        </p:nvSpPr>
        <p:spPr/>
        <p:txBody>
          <a:bodyPr/>
          <a:lstStyle/>
          <a:p>
            <a:r>
              <a:rPr lang="en-US" dirty="0"/>
              <a:t>Excessive ventilation is not necessary and can be harmful because it increases intrathoracic pressure, decreases venous return to the heart, and decreases cardiac output and survival. It can also cause gastric inflation and resultant complications such as regurgitation and aspiration.</a:t>
            </a:r>
          </a:p>
        </p:txBody>
      </p:sp>
    </p:spTree>
    <p:extLst>
      <p:ext uri="{BB962C8B-B14F-4D97-AF65-F5344CB8AC3E}">
        <p14:creationId xmlns:p14="http://schemas.microsoft.com/office/powerpoint/2010/main" val="1515550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143001"/>
            <a:ext cx="7772400" cy="1470025"/>
          </a:xfrm>
        </p:spPr>
        <p:txBody>
          <a:bodyPr>
            <a:noAutofit/>
          </a:bodyPr>
          <a:lstStyle/>
          <a:p>
            <a:r>
              <a:rPr lang="en-US" sz="6000" dirty="0"/>
              <a:t>Course Objectives</a:t>
            </a:r>
          </a:p>
        </p:txBody>
      </p:sp>
      <p:sp>
        <p:nvSpPr>
          <p:cNvPr id="3" name="Subtitle 2"/>
          <p:cNvSpPr>
            <a:spLocks noGrp="1"/>
          </p:cNvSpPr>
          <p:nvPr>
            <p:ph type="subTitle" idx="1"/>
          </p:nvPr>
        </p:nvSpPr>
        <p:spPr>
          <a:xfrm>
            <a:off x="1828800" y="2743200"/>
            <a:ext cx="8427724" cy="1752600"/>
          </a:xfrm>
        </p:spPr>
        <p:txBody>
          <a:bodyPr>
            <a:noAutofit/>
          </a:bodyPr>
          <a:lstStyle/>
          <a:p>
            <a:pPr algn="l"/>
            <a:r>
              <a:rPr lang="en-US" sz="1400" b="1" dirty="0"/>
              <a:t>2. Recognize </a:t>
            </a:r>
            <a:r>
              <a:rPr lang="en-US" sz="1400" dirty="0"/>
              <a:t>who NEEDS resuscitation efforts</a:t>
            </a:r>
          </a:p>
          <a:p>
            <a:pPr algn="l"/>
            <a:r>
              <a:rPr lang="en-US" sz="1400" b="1" dirty="0"/>
              <a:t>3. Apply </a:t>
            </a:r>
            <a:r>
              <a:rPr lang="en-US" sz="1400" dirty="0"/>
              <a:t>the concepts of Chain of Survival</a:t>
            </a:r>
            <a:endParaRPr lang="en-US" sz="1400" b="1" dirty="0"/>
          </a:p>
          <a:p>
            <a:pPr algn="l"/>
            <a:r>
              <a:rPr lang="en-US" sz="1400" b="1" dirty="0"/>
              <a:t>3. Perform</a:t>
            </a:r>
          </a:p>
          <a:p>
            <a:pPr marL="914400" lvl="1" indent="-457200" algn="l">
              <a:buFont typeface="Arial" panose="020B0604020202020204" pitchFamily="34" charset="0"/>
              <a:buChar char="•"/>
            </a:pPr>
            <a:r>
              <a:rPr lang="en-US" sz="1200" dirty="0"/>
              <a:t>high-quality CPR (adults, children, and infants)</a:t>
            </a:r>
          </a:p>
          <a:p>
            <a:pPr marL="914400" lvl="1" indent="-457200" algn="l">
              <a:buFont typeface="Arial" panose="020B0604020202020204" pitchFamily="34" charset="0"/>
              <a:buChar char="•"/>
            </a:pPr>
            <a:r>
              <a:rPr lang="en-US" sz="1200" dirty="0"/>
              <a:t>As an effective team member</a:t>
            </a:r>
          </a:p>
          <a:p>
            <a:pPr algn="l"/>
            <a:endParaRPr lang="en-US" sz="1400" dirty="0"/>
          </a:p>
          <a:p>
            <a:pPr algn="l"/>
            <a:endParaRPr lang="en-US" sz="1400" dirty="0"/>
          </a:p>
        </p:txBody>
      </p:sp>
    </p:spTree>
    <p:extLst>
      <p:ext uri="{BB962C8B-B14F-4D97-AF65-F5344CB8AC3E}">
        <p14:creationId xmlns:p14="http://schemas.microsoft.com/office/powerpoint/2010/main" val="2418281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911E4-827C-428A-B3AF-177104599955}"/>
              </a:ext>
            </a:extLst>
          </p:cNvPr>
          <p:cNvSpPr>
            <a:spLocks noGrp="1"/>
          </p:cNvSpPr>
          <p:nvPr>
            <p:ph type="title"/>
          </p:nvPr>
        </p:nvSpPr>
        <p:spPr/>
        <p:txBody>
          <a:bodyPr/>
          <a:lstStyle/>
          <a:p>
            <a:r>
              <a:rPr lang="en-US" dirty="0"/>
              <a:t>Rescue Breaths and Breathing</a:t>
            </a:r>
          </a:p>
        </p:txBody>
      </p:sp>
      <p:sp>
        <p:nvSpPr>
          <p:cNvPr id="3" name="Content Placeholder 2">
            <a:extLst>
              <a:ext uri="{FF2B5EF4-FFF2-40B4-BE49-F238E27FC236}">
                <a16:creationId xmlns:a16="http://schemas.microsoft.com/office/drawing/2014/main" id="{CE0799B1-BCF1-43DE-A8BD-5AE468D43CC7}"/>
              </a:ext>
            </a:extLst>
          </p:cNvPr>
          <p:cNvSpPr>
            <a:spLocks noGrp="1"/>
          </p:cNvSpPr>
          <p:nvPr>
            <p:ph idx="1"/>
          </p:nvPr>
        </p:nvSpPr>
        <p:spPr/>
        <p:txBody>
          <a:bodyPr/>
          <a:lstStyle/>
          <a:p>
            <a:r>
              <a:rPr lang="en-US" dirty="0"/>
              <a:t>When a perfusing rhythm is present, pulmonary blood flow and carbon dioxide delivery to the lungs may be normal or near-normal, so a slightly higher ventilation rate will likely be required to match ventilation to perfusion. See Ventilation During CPR with an Advanced Airway.</a:t>
            </a:r>
          </a:p>
        </p:txBody>
      </p:sp>
    </p:spTree>
    <p:extLst>
      <p:ext uri="{BB962C8B-B14F-4D97-AF65-F5344CB8AC3E}">
        <p14:creationId xmlns:p14="http://schemas.microsoft.com/office/powerpoint/2010/main" val="23537064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911E4-827C-428A-B3AF-177104599955}"/>
              </a:ext>
            </a:extLst>
          </p:cNvPr>
          <p:cNvSpPr>
            <a:spLocks noGrp="1"/>
          </p:cNvSpPr>
          <p:nvPr>
            <p:ph type="title"/>
          </p:nvPr>
        </p:nvSpPr>
        <p:spPr/>
        <p:txBody>
          <a:bodyPr/>
          <a:lstStyle/>
          <a:p>
            <a:r>
              <a:rPr lang="en-US" dirty="0"/>
              <a:t>HIGHLIGHTS of</a:t>
            </a:r>
            <a:br>
              <a:rPr lang="en-US" dirty="0"/>
            </a:br>
            <a:r>
              <a:rPr lang="en-US" dirty="0"/>
              <a:t>Rescue Breaths and Breathing</a:t>
            </a:r>
          </a:p>
        </p:txBody>
      </p:sp>
      <p:sp>
        <p:nvSpPr>
          <p:cNvPr id="3" name="Content Placeholder 2">
            <a:extLst>
              <a:ext uri="{FF2B5EF4-FFF2-40B4-BE49-F238E27FC236}">
                <a16:creationId xmlns:a16="http://schemas.microsoft.com/office/drawing/2014/main" id="{CE0799B1-BCF1-43DE-A8BD-5AE468D43CC7}"/>
              </a:ext>
            </a:extLst>
          </p:cNvPr>
          <p:cNvSpPr>
            <a:spLocks noGrp="1"/>
          </p:cNvSpPr>
          <p:nvPr>
            <p:ph idx="1"/>
          </p:nvPr>
        </p:nvSpPr>
        <p:spPr/>
        <p:txBody>
          <a:bodyPr>
            <a:normAutofit fontScale="92500"/>
          </a:bodyPr>
          <a:lstStyle/>
          <a:p>
            <a:r>
              <a:rPr lang="en-US" i="1" dirty="0"/>
              <a:t>Deliver each rescue breath </a:t>
            </a:r>
            <a:r>
              <a:rPr lang="en-US" b="1" i="1" dirty="0"/>
              <a:t>over 1 second</a:t>
            </a:r>
            <a:r>
              <a:rPr lang="en-US" i="1" dirty="0"/>
              <a:t>.</a:t>
            </a:r>
            <a:r>
              <a:rPr lang="en-US" dirty="0"/>
              <a:t> </a:t>
            </a:r>
            <a:r>
              <a:rPr lang="en-US" i="1" dirty="0">
                <a:hlinkClick r:id="rId2"/>
              </a:rPr>
              <a:t>(Class </a:t>
            </a:r>
            <a:r>
              <a:rPr lang="en-US" i="1" dirty="0" err="1">
                <a:hlinkClick r:id="rId2"/>
              </a:rPr>
              <a:t>IIa</a:t>
            </a:r>
            <a:r>
              <a:rPr lang="en-US" i="1" dirty="0">
                <a:hlinkClick r:id="rId2"/>
              </a:rPr>
              <a:t>, LOE C)</a:t>
            </a:r>
            <a:r>
              <a:rPr lang="en-US" dirty="0"/>
              <a:t> </a:t>
            </a:r>
            <a:r>
              <a:rPr lang="en-US" i="1" dirty="0">
                <a:hlinkClick r:id="rId3"/>
              </a:rPr>
              <a:t>(2010 Part 5)</a:t>
            </a:r>
            <a:endParaRPr lang="en-US" dirty="0"/>
          </a:p>
          <a:p>
            <a:r>
              <a:rPr lang="en-US" i="1" dirty="0"/>
              <a:t>Give a sufficient tidal volume to produce </a:t>
            </a:r>
            <a:r>
              <a:rPr lang="en-US" b="1" i="1" dirty="0"/>
              <a:t>visible chest rise</a:t>
            </a:r>
            <a:r>
              <a:rPr lang="en-US" i="1" dirty="0"/>
              <a:t>.</a:t>
            </a:r>
            <a:r>
              <a:rPr lang="en-US" dirty="0"/>
              <a:t> </a:t>
            </a:r>
            <a:r>
              <a:rPr lang="en-US" i="1" dirty="0">
                <a:hlinkClick r:id="rId2"/>
              </a:rPr>
              <a:t>(Class </a:t>
            </a:r>
            <a:r>
              <a:rPr lang="en-US" i="1" dirty="0" err="1">
                <a:hlinkClick r:id="rId2"/>
              </a:rPr>
              <a:t>IIa</a:t>
            </a:r>
            <a:r>
              <a:rPr lang="en-US" i="1" dirty="0">
                <a:hlinkClick r:id="rId2"/>
              </a:rPr>
              <a:t>, LOE C)</a:t>
            </a:r>
            <a:r>
              <a:rPr lang="en-US" dirty="0"/>
              <a:t> </a:t>
            </a:r>
            <a:r>
              <a:rPr lang="en-US" i="1" dirty="0">
                <a:hlinkClick r:id="rId3"/>
              </a:rPr>
              <a:t>(2010 Part 5)</a:t>
            </a:r>
            <a:endParaRPr lang="en-US" dirty="0"/>
          </a:p>
          <a:p>
            <a:r>
              <a:rPr lang="en-US" i="1" dirty="0"/>
              <a:t>During adult CPR tidal volumes of approximately 500 to 600 mL (6 to 7 mL/kg) should suffice.</a:t>
            </a:r>
            <a:r>
              <a:rPr lang="en-US" dirty="0"/>
              <a:t> </a:t>
            </a:r>
            <a:r>
              <a:rPr lang="en-US" i="1" dirty="0">
                <a:hlinkClick r:id="rId2"/>
              </a:rPr>
              <a:t>(Class </a:t>
            </a:r>
            <a:r>
              <a:rPr lang="en-US" i="1" dirty="0" err="1">
                <a:hlinkClick r:id="rId2"/>
              </a:rPr>
              <a:t>IIa</a:t>
            </a:r>
            <a:r>
              <a:rPr lang="en-US" i="1" dirty="0">
                <a:hlinkClick r:id="rId2"/>
              </a:rPr>
              <a:t>, LOE B)</a:t>
            </a:r>
            <a:r>
              <a:rPr lang="en-US" dirty="0"/>
              <a:t> </a:t>
            </a:r>
            <a:r>
              <a:rPr lang="en-US" i="1" dirty="0">
                <a:hlinkClick r:id="rId3"/>
              </a:rPr>
              <a:t>(2010 Part 5)</a:t>
            </a:r>
            <a:r>
              <a:rPr lang="en-US" dirty="0"/>
              <a:t> This is consistent with a tidal volume that produces visible chest rise.</a:t>
            </a:r>
          </a:p>
          <a:p>
            <a:r>
              <a:rPr lang="en-US" i="1" dirty="0"/>
              <a:t>Rescuers should </a:t>
            </a:r>
            <a:r>
              <a:rPr lang="en-US" b="1" i="1" dirty="0"/>
              <a:t>avoid excessive ventilation </a:t>
            </a:r>
            <a:r>
              <a:rPr lang="en-US" i="1" dirty="0"/>
              <a:t>(too many breaths or too large a volume) during CPR.</a:t>
            </a:r>
            <a:r>
              <a:rPr lang="en-US" dirty="0"/>
              <a:t> </a:t>
            </a:r>
            <a:r>
              <a:rPr lang="en-US" i="1" dirty="0">
                <a:hlinkClick r:id="rId2"/>
              </a:rPr>
              <a:t>(Class III, LOE B)</a:t>
            </a:r>
            <a:r>
              <a:rPr lang="en-US" dirty="0"/>
              <a:t> </a:t>
            </a:r>
            <a:r>
              <a:rPr lang="en-US" i="1" dirty="0">
                <a:hlinkClick r:id="rId3"/>
              </a:rPr>
              <a:t>(2010 Part 5)</a:t>
            </a:r>
            <a:endParaRPr lang="en-US" dirty="0"/>
          </a:p>
          <a:p>
            <a:r>
              <a:rPr lang="en-US" i="1" dirty="0"/>
              <a:t>If an adult victim with spontaneous circulation (</a:t>
            </a:r>
            <a:r>
              <a:rPr lang="en-US" i="1" dirty="0" err="1"/>
              <a:t>eg.</a:t>
            </a:r>
            <a:r>
              <a:rPr lang="en-US" i="1" dirty="0"/>
              <a:t> strong and easily palpable pulses) requires support of ventilation, the healthcare provider should give </a:t>
            </a:r>
            <a:r>
              <a:rPr lang="en-US" b="1" i="1" dirty="0"/>
              <a:t>rescue breaths at a rate of about 1 breath every 5 to 6 seconds, or about 10 to 12 breaths per minute</a:t>
            </a:r>
            <a:r>
              <a:rPr lang="en-US" i="1" dirty="0"/>
              <a:t>.</a:t>
            </a:r>
            <a:r>
              <a:rPr lang="en-US" dirty="0"/>
              <a:t> </a:t>
            </a:r>
            <a:r>
              <a:rPr lang="en-US" i="1" dirty="0">
                <a:hlinkClick r:id="rId2"/>
              </a:rPr>
              <a:t>(Class IIb, LOE C)</a:t>
            </a:r>
            <a:r>
              <a:rPr lang="en-US" dirty="0"/>
              <a:t> </a:t>
            </a:r>
            <a:r>
              <a:rPr lang="en-US" i="1" dirty="0">
                <a:hlinkClick r:id="rId3"/>
              </a:rPr>
              <a:t>(2010 Part 5)</a:t>
            </a:r>
            <a:endParaRPr lang="en-US" dirty="0"/>
          </a:p>
        </p:txBody>
      </p:sp>
    </p:spTree>
    <p:extLst>
      <p:ext uri="{BB962C8B-B14F-4D97-AF65-F5344CB8AC3E}">
        <p14:creationId xmlns:p14="http://schemas.microsoft.com/office/powerpoint/2010/main" val="27597156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0A0D5-7C8C-47E9-9131-A4AD5088DDF0}"/>
              </a:ext>
            </a:extLst>
          </p:cNvPr>
          <p:cNvSpPr>
            <a:spLocks noGrp="1"/>
          </p:cNvSpPr>
          <p:nvPr>
            <p:ph type="title"/>
          </p:nvPr>
        </p:nvSpPr>
        <p:spPr/>
        <p:txBody>
          <a:bodyPr>
            <a:normAutofit/>
          </a:bodyPr>
          <a:lstStyle/>
          <a:p>
            <a:r>
              <a:rPr lang="en-US" dirty="0"/>
              <a:t>Airway Management:</a:t>
            </a:r>
            <a:br>
              <a:rPr lang="en-US" dirty="0"/>
            </a:br>
            <a:r>
              <a:rPr lang="en-US" dirty="0"/>
              <a:t>Lay Rescuer vs HCP</a:t>
            </a:r>
          </a:p>
        </p:txBody>
      </p:sp>
      <p:sp>
        <p:nvSpPr>
          <p:cNvPr id="3" name="Content Placeholder 2">
            <a:extLst>
              <a:ext uri="{FF2B5EF4-FFF2-40B4-BE49-F238E27FC236}">
                <a16:creationId xmlns:a16="http://schemas.microsoft.com/office/drawing/2014/main" id="{6AFC4408-DBC5-4BDD-A247-85E6B3E05E55}"/>
              </a:ext>
            </a:extLst>
          </p:cNvPr>
          <p:cNvSpPr>
            <a:spLocks noGrp="1"/>
          </p:cNvSpPr>
          <p:nvPr>
            <p:ph idx="1"/>
          </p:nvPr>
        </p:nvSpPr>
        <p:spPr>
          <a:xfrm>
            <a:off x="1097280" y="2108201"/>
            <a:ext cx="4316692" cy="3760891"/>
          </a:xfrm>
        </p:spPr>
        <p:txBody>
          <a:bodyPr>
            <a:normAutofit fontScale="85000" lnSpcReduction="20000"/>
          </a:bodyPr>
          <a:lstStyle/>
          <a:p>
            <a:r>
              <a:rPr lang="en-US" dirty="0"/>
              <a:t>Lay rescuer:</a:t>
            </a:r>
          </a:p>
          <a:p>
            <a:r>
              <a:rPr lang="en-US" b="1" i="1" dirty="0"/>
              <a:t>For victims with suspected spinal injury, rescuers should initially use manual spinal motion restriction (</a:t>
            </a:r>
            <a:r>
              <a:rPr lang="en-US" b="1" i="1" dirty="0" err="1"/>
              <a:t>eg.</a:t>
            </a:r>
            <a:r>
              <a:rPr lang="en-US" b="1" i="1" dirty="0"/>
              <a:t> placing 1 hand on either side of the patient’s head to hold it still) rather than immobilization devices, because use of immobilization devices by lay rescuers may be harmful.</a:t>
            </a:r>
            <a:r>
              <a:rPr lang="en-US" dirty="0"/>
              <a:t> </a:t>
            </a:r>
            <a:r>
              <a:rPr lang="en-US" b="1" i="1" dirty="0">
                <a:hlinkClick r:id="rId3"/>
              </a:rPr>
              <a:t>(Class III: Harm, LOE C-LD)</a:t>
            </a:r>
            <a:r>
              <a:rPr lang="en-US" dirty="0"/>
              <a:t> </a:t>
            </a:r>
            <a:r>
              <a:rPr lang="en-US" b="1" i="1" dirty="0">
                <a:hlinkClick r:id="rId4"/>
              </a:rPr>
              <a:t>(2015 Part 5)</a:t>
            </a:r>
            <a:endParaRPr lang="en-US" dirty="0"/>
          </a:p>
          <a:p>
            <a:r>
              <a:rPr lang="en-US" b="1" i="1" dirty="0"/>
              <a:t>The trained lay rescuer who feels confident that he or she can perform both compressions and ventilation should open the airway using a head tilt–chin lift maneuver.</a:t>
            </a:r>
            <a:r>
              <a:rPr lang="en-US" dirty="0"/>
              <a:t> </a:t>
            </a:r>
            <a:r>
              <a:rPr lang="en-US" b="1" i="1" dirty="0">
                <a:hlinkClick r:id="rId5"/>
              </a:rPr>
              <a:t>(Class </a:t>
            </a:r>
            <a:r>
              <a:rPr lang="en-US" b="1" i="1" dirty="0" err="1">
                <a:hlinkClick r:id="rId5"/>
              </a:rPr>
              <a:t>IIa</a:t>
            </a:r>
            <a:r>
              <a:rPr lang="en-US" b="1" i="1" dirty="0">
                <a:hlinkClick r:id="rId5"/>
              </a:rPr>
              <a:t>, LOE B)</a:t>
            </a:r>
            <a:r>
              <a:rPr lang="en-US" dirty="0"/>
              <a:t> </a:t>
            </a:r>
            <a:r>
              <a:rPr lang="en-US" b="1" i="1" dirty="0">
                <a:hlinkClick r:id="rId6"/>
              </a:rPr>
              <a:t>(2010 Part 5)</a:t>
            </a:r>
            <a:endParaRPr lang="en-US" dirty="0"/>
          </a:p>
          <a:p>
            <a:endParaRPr lang="en-US" dirty="0"/>
          </a:p>
        </p:txBody>
      </p:sp>
      <p:sp>
        <p:nvSpPr>
          <p:cNvPr id="4" name="Content Placeholder 2">
            <a:extLst>
              <a:ext uri="{FF2B5EF4-FFF2-40B4-BE49-F238E27FC236}">
                <a16:creationId xmlns:a16="http://schemas.microsoft.com/office/drawing/2014/main" id="{D2E30626-6C0B-406C-B90D-8BC72F29F857}"/>
              </a:ext>
            </a:extLst>
          </p:cNvPr>
          <p:cNvSpPr txBox="1">
            <a:spLocks/>
          </p:cNvSpPr>
          <p:nvPr/>
        </p:nvSpPr>
        <p:spPr>
          <a:xfrm>
            <a:off x="6693528" y="2108201"/>
            <a:ext cx="4316692" cy="3760891"/>
          </a:xfrm>
          <a:prstGeom prst="rect">
            <a:avLst/>
          </a:prstGeom>
        </p:spPr>
        <p:txBody>
          <a:bodyPr vert="horz" lIns="0" tIns="45720" rIns="0" bIns="45720" rtlCol="0">
            <a:normAutofit fontScale="92500"/>
          </a:bodyPr>
          <a:lst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dirty="0"/>
              <a:t>HCP:</a:t>
            </a:r>
          </a:p>
          <a:p>
            <a:r>
              <a:rPr lang="en-US" b="1" i="1" dirty="0"/>
              <a:t>If healthcare providers suspect a cervical spine injury, they should open the airway using a jaw thrust without head extension.</a:t>
            </a:r>
            <a:r>
              <a:rPr lang="en-US" dirty="0"/>
              <a:t> </a:t>
            </a:r>
            <a:r>
              <a:rPr lang="en-US" b="1" i="1" dirty="0">
                <a:hlinkClick r:id="rId5"/>
              </a:rPr>
              <a:t>(Class IIb, LOE C)</a:t>
            </a:r>
            <a:r>
              <a:rPr lang="en-US" dirty="0"/>
              <a:t> </a:t>
            </a:r>
            <a:r>
              <a:rPr lang="en-US" b="1" i="1" dirty="0">
                <a:hlinkClick r:id="rId6"/>
              </a:rPr>
              <a:t>(2010 Part 5)</a:t>
            </a:r>
            <a:endParaRPr lang="en-US" dirty="0"/>
          </a:p>
          <a:p>
            <a:r>
              <a:rPr lang="en-US" b="1" i="1" dirty="0"/>
              <a:t>Because maintaining a patent airway and providing adequate ventilation are priorities in CPR</a:t>
            </a:r>
            <a:r>
              <a:rPr lang="en-US" dirty="0"/>
              <a:t> </a:t>
            </a:r>
            <a:r>
              <a:rPr lang="en-US" b="1" i="1" dirty="0">
                <a:hlinkClick r:id="rId5"/>
              </a:rPr>
              <a:t>(Class I, LOE C)</a:t>
            </a:r>
            <a:r>
              <a:rPr lang="en-US" b="1" i="1" dirty="0"/>
              <a:t>, use the head tilt–chin lift maneuver if the jaw thrust does not adequately open the airway.</a:t>
            </a:r>
            <a:r>
              <a:rPr lang="en-US" dirty="0"/>
              <a:t> </a:t>
            </a:r>
            <a:r>
              <a:rPr lang="en-US" b="1" i="1" dirty="0">
                <a:hlinkClick r:id="rId6"/>
              </a:rPr>
              <a:t>(2010 Part 5)</a:t>
            </a:r>
            <a:endParaRPr lang="en-US" dirty="0"/>
          </a:p>
          <a:p>
            <a:endParaRPr lang="en-US" dirty="0"/>
          </a:p>
        </p:txBody>
      </p:sp>
      <p:sp>
        <p:nvSpPr>
          <p:cNvPr id="5" name="Content Placeholder 2">
            <a:extLst>
              <a:ext uri="{FF2B5EF4-FFF2-40B4-BE49-F238E27FC236}">
                <a16:creationId xmlns:a16="http://schemas.microsoft.com/office/drawing/2014/main" id="{A8EDE426-DA2C-42B8-B181-BD560E0CD351}"/>
              </a:ext>
            </a:extLst>
          </p:cNvPr>
          <p:cNvSpPr txBox="1">
            <a:spLocks/>
          </p:cNvSpPr>
          <p:nvPr/>
        </p:nvSpPr>
        <p:spPr>
          <a:xfrm>
            <a:off x="5740501" y="3288734"/>
            <a:ext cx="425211" cy="477508"/>
          </a:xfrm>
          <a:prstGeom prst="rect">
            <a:avLst/>
          </a:prstGeom>
        </p:spPr>
        <p:txBody>
          <a:bodyPr vert="horz" lIns="0" tIns="45720" rIns="0" bIns="45720" rtlCol="0">
            <a:normAutofit/>
          </a:bodyPr>
          <a:lst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dirty="0"/>
              <a:t>VS</a:t>
            </a:r>
          </a:p>
        </p:txBody>
      </p:sp>
    </p:spTree>
    <p:extLst>
      <p:ext uri="{BB962C8B-B14F-4D97-AF65-F5344CB8AC3E}">
        <p14:creationId xmlns:p14="http://schemas.microsoft.com/office/powerpoint/2010/main" val="19674807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315E3-C733-4F89-9150-E663B829BD02}"/>
              </a:ext>
            </a:extLst>
          </p:cNvPr>
          <p:cNvSpPr>
            <a:spLocks noGrp="1"/>
          </p:cNvSpPr>
          <p:nvPr>
            <p:ph type="title"/>
          </p:nvPr>
        </p:nvSpPr>
        <p:spPr/>
        <p:txBody>
          <a:bodyPr/>
          <a:lstStyle/>
          <a:p>
            <a:r>
              <a:rPr lang="en-US" dirty="0"/>
              <a:t>Mouth to Mouth </a:t>
            </a:r>
            <a:r>
              <a:rPr lang="en-US" sz="4000" dirty="0"/>
              <a:t>(Rescue Breathing)</a:t>
            </a:r>
            <a:endParaRPr lang="en-US" dirty="0"/>
          </a:p>
        </p:txBody>
      </p:sp>
      <p:sp>
        <p:nvSpPr>
          <p:cNvPr id="3" name="Content Placeholder 2">
            <a:extLst>
              <a:ext uri="{FF2B5EF4-FFF2-40B4-BE49-F238E27FC236}">
                <a16:creationId xmlns:a16="http://schemas.microsoft.com/office/drawing/2014/main" id="{576BF972-EF40-4366-9770-8BBB1F541BE7}"/>
              </a:ext>
            </a:extLst>
          </p:cNvPr>
          <p:cNvSpPr>
            <a:spLocks noGrp="1"/>
          </p:cNvSpPr>
          <p:nvPr>
            <p:ph idx="1"/>
          </p:nvPr>
        </p:nvSpPr>
        <p:spPr/>
        <p:txBody>
          <a:bodyPr/>
          <a:lstStyle/>
          <a:p>
            <a:r>
              <a:rPr lang="en-US" dirty="0"/>
              <a:t>Mouth-to-mouth rescue breathing provides oxygen and ventilation to the victim.</a:t>
            </a:r>
          </a:p>
          <a:p>
            <a:r>
              <a:rPr lang="en-US" b="1" i="1" dirty="0"/>
              <a:t>Give 1 breath over 1 second, take a “regular” (not a deep) breath, and give a second rescue breath over 1 second.</a:t>
            </a:r>
            <a:r>
              <a:rPr lang="en-US" dirty="0"/>
              <a:t> </a:t>
            </a:r>
            <a:r>
              <a:rPr lang="en-US" b="1" i="1" dirty="0">
                <a:hlinkClick r:id="rId2"/>
              </a:rPr>
              <a:t>(Class IIb, LOE C)</a:t>
            </a:r>
            <a:r>
              <a:rPr lang="en-US" dirty="0"/>
              <a:t> </a:t>
            </a:r>
            <a:r>
              <a:rPr lang="en-US" b="1" i="1" dirty="0">
                <a:hlinkClick r:id="rId3"/>
              </a:rPr>
              <a:t>(2010 Part 5)</a:t>
            </a:r>
            <a:endParaRPr lang="en-US" dirty="0"/>
          </a:p>
          <a:p>
            <a:endParaRPr lang="en-US" dirty="0"/>
          </a:p>
        </p:txBody>
      </p:sp>
    </p:spTree>
    <p:extLst>
      <p:ext uri="{BB962C8B-B14F-4D97-AF65-F5344CB8AC3E}">
        <p14:creationId xmlns:p14="http://schemas.microsoft.com/office/powerpoint/2010/main" val="17395951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315E3-C733-4F89-9150-E663B829BD02}"/>
              </a:ext>
            </a:extLst>
          </p:cNvPr>
          <p:cNvSpPr>
            <a:spLocks noGrp="1"/>
          </p:cNvSpPr>
          <p:nvPr>
            <p:ph type="title"/>
          </p:nvPr>
        </p:nvSpPr>
        <p:spPr/>
        <p:txBody>
          <a:bodyPr/>
          <a:lstStyle/>
          <a:p>
            <a:r>
              <a:rPr lang="en-US" dirty="0"/>
              <a:t>Mouth to Nose </a:t>
            </a:r>
            <a:r>
              <a:rPr lang="en-US" sz="4000" dirty="0"/>
              <a:t>(Rescue Breathing)</a:t>
            </a:r>
            <a:endParaRPr lang="en-US" dirty="0"/>
          </a:p>
        </p:txBody>
      </p:sp>
      <p:sp>
        <p:nvSpPr>
          <p:cNvPr id="3" name="Content Placeholder 2">
            <a:extLst>
              <a:ext uri="{FF2B5EF4-FFF2-40B4-BE49-F238E27FC236}">
                <a16:creationId xmlns:a16="http://schemas.microsoft.com/office/drawing/2014/main" id="{576BF972-EF40-4366-9770-8BBB1F541BE7}"/>
              </a:ext>
            </a:extLst>
          </p:cNvPr>
          <p:cNvSpPr>
            <a:spLocks noGrp="1"/>
          </p:cNvSpPr>
          <p:nvPr>
            <p:ph idx="1"/>
          </p:nvPr>
        </p:nvSpPr>
        <p:spPr/>
        <p:txBody>
          <a:bodyPr/>
          <a:lstStyle/>
          <a:p>
            <a:r>
              <a:rPr lang="en-US" b="1" i="1" dirty="0"/>
              <a:t>Mouth-to-nose ventilation is recommended if ventilation through the victim’s mouth is impossible (</a:t>
            </a:r>
            <a:r>
              <a:rPr lang="en-US" b="1" i="1" dirty="0" err="1"/>
              <a:t>eg</a:t>
            </a:r>
            <a:r>
              <a:rPr lang="en-US" b="1" i="1" dirty="0"/>
              <a:t>, the mouth is seriously injured), the mouth cannot be opened, the victim is in water, or a mouth-to-mouth seal is difficult to achieve.</a:t>
            </a:r>
            <a:r>
              <a:rPr lang="en-US" dirty="0"/>
              <a:t> </a:t>
            </a:r>
            <a:r>
              <a:rPr lang="en-US" b="1" i="1" dirty="0">
                <a:hlinkClick r:id="rId2"/>
              </a:rPr>
              <a:t>(Class </a:t>
            </a:r>
            <a:r>
              <a:rPr lang="en-US" b="1" i="1" dirty="0" err="1">
                <a:hlinkClick r:id="rId2"/>
              </a:rPr>
              <a:t>IIa</a:t>
            </a:r>
            <a:r>
              <a:rPr lang="en-US" b="1" i="1" dirty="0">
                <a:hlinkClick r:id="rId2"/>
              </a:rPr>
              <a:t>, LOE C)</a:t>
            </a:r>
            <a:r>
              <a:rPr lang="en-US" dirty="0"/>
              <a:t> </a:t>
            </a:r>
            <a:r>
              <a:rPr lang="en-US" b="1" i="1" dirty="0">
                <a:hlinkClick r:id="rId3"/>
              </a:rPr>
              <a:t>(2010 Part 5)</a:t>
            </a:r>
            <a:endParaRPr lang="en-US" dirty="0"/>
          </a:p>
        </p:txBody>
      </p:sp>
    </p:spTree>
    <p:extLst>
      <p:ext uri="{BB962C8B-B14F-4D97-AF65-F5344CB8AC3E}">
        <p14:creationId xmlns:p14="http://schemas.microsoft.com/office/powerpoint/2010/main" val="9939726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315E3-C733-4F89-9150-E663B829BD02}"/>
              </a:ext>
            </a:extLst>
          </p:cNvPr>
          <p:cNvSpPr>
            <a:spLocks noGrp="1"/>
          </p:cNvSpPr>
          <p:nvPr>
            <p:ph type="title"/>
          </p:nvPr>
        </p:nvSpPr>
        <p:spPr/>
        <p:txBody>
          <a:bodyPr/>
          <a:lstStyle/>
          <a:p>
            <a:r>
              <a:rPr lang="en-US" dirty="0"/>
              <a:t>Mouth to Stoma </a:t>
            </a:r>
            <a:r>
              <a:rPr lang="en-US" sz="4000" dirty="0"/>
              <a:t>(Rescue Breathing)</a:t>
            </a:r>
            <a:endParaRPr lang="en-US" dirty="0"/>
          </a:p>
        </p:txBody>
      </p:sp>
      <p:sp>
        <p:nvSpPr>
          <p:cNvPr id="3" name="Content Placeholder 2">
            <a:extLst>
              <a:ext uri="{FF2B5EF4-FFF2-40B4-BE49-F238E27FC236}">
                <a16:creationId xmlns:a16="http://schemas.microsoft.com/office/drawing/2014/main" id="{576BF972-EF40-4366-9770-8BBB1F541BE7}"/>
              </a:ext>
            </a:extLst>
          </p:cNvPr>
          <p:cNvSpPr>
            <a:spLocks noGrp="1"/>
          </p:cNvSpPr>
          <p:nvPr>
            <p:ph idx="1"/>
          </p:nvPr>
        </p:nvSpPr>
        <p:spPr/>
        <p:txBody>
          <a:bodyPr/>
          <a:lstStyle/>
          <a:p>
            <a:r>
              <a:rPr lang="en-US" b="1" i="1" dirty="0"/>
              <a:t>Give mouth-to-stoma rescue breaths to a victim with a tracheal stoma who requires rescue breathing. A reasonable alternative is to create a tight seal over the stoma with a round, pediatric face mask.</a:t>
            </a:r>
            <a:r>
              <a:rPr lang="en-US" dirty="0"/>
              <a:t> </a:t>
            </a:r>
            <a:r>
              <a:rPr lang="en-US" b="1" i="1" dirty="0">
                <a:hlinkClick r:id="rId2"/>
              </a:rPr>
              <a:t>(Class IIb, LOE C)</a:t>
            </a:r>
            <a:r>
              <a:rPr lang="en-US" dirty="0"/>
              <a:t> </a:t>
            </a:r>
            <a:r>
              <a:rPr lang="en-US" b="1" i="1" dirty="0">
                <a:hlinkClick r:id="rId3"/>
              </a:rPr>
              <a:t>(2010 Part 5)</a:t>
            </a:r>
            <a:endParaRPr lang="en-US" dirty="0"/>
          </a:p>
        </p:txBody>
      </p:sp>
    </p:spTree>
    <p:extLst>
      <p:ext uri="{BB962C8B-B14F-4D97-AF65-F5344CB8AC3E}">
        <p14:creationId xmlns:p14="http://schemas.microsoft.com/office/powerpoint/2010/main" val="24603969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97ACB-3D6B-4ECE-94C9-3E389928FD8A}"/>
              </a:ext>
            </a:extLst>
          </p:cNvPr>
          <p:cNvSpPr>
            <a:spLocks noGrp="1"/>
          </p:cNvSpPr>
          <p:nvPr>
            <p:ph type="title"/>
          </p:nvPr>
        </p:nvSpPr>
        <p:spPr/>
        <p:txBody>
          <a:bodyPr>
            <a:normAutofit/>
          </a:bodyPr>
          <a:lstStyle/>
          <a:p>
            <a:r>
              <a:rPr lang="en-US" dirty="0"/>
              <a:t>Bag-mask Ventilation</a:t>
            </a:r>
            <a:br>
              <a:rPr lang="en-US" dirty="0"/>
            </a:br>
            <a:r>
              <a:rPr lang="en-US" dirty="0"/>
              <a:t>(with advanced airway)</a:t>
            </a:r>
          </a:p>
        </p:txBody>
      </p:sp>
      <p:sp>
        <p:nvSpPr>
          <p:cNvPr id="3" name="Content Placeholder 2">
            <a:extLst>
              <a:ext uri="{FF2B5EF4-FFF2-40B4-BE49-F238E27FC236}">
                <a16:creationId xmlns:a16="http://schemas.microsoft.com/office/drawing/2014/main" id="{BFEFFEA4-2E6B-4300-ABCB-382253CDAC28}"/>
              </a:ext>
            </a:extLst>
          </p:cNvPr>
          <p:cNvSpPr>
            <a:spLocks noGrp="1"/>
          </p:cNvSpPr>
          <p:nvPr>
            <p:ph idx="1"/>
          </p:nvPr>
        </p:nvSpPr>
        <p:spPr/>
        <p:txBody>
          <a:bodyPr/>
          <a:lstStyle/>
          <a:p>
            <a:r>
              <a:rPr lang="en-US" b="1" i="1" dirty="0"/>
              <a:t>When the victim has an advanced airway in place during CPR, rescuers no longer deliver cycles of 30 compressions and 2 breaths (</a:t>
            </a:r>
            <a:r>
              <a:rPr lang="en-US" b="1" i="1" dirty="0" err="1"/>
              <a:t>ie</a:t>
            </a:r>
            <a:r>
              <a:rPr lang="en-US" b="1" i="1" dirty="0"/>
              <a:t>, they no longer interrupt compressions to deliver 2 breaths). Instead, it may be reasonable for the provider to deliver 1 breath every 6 seconds (10 breaths per minute) while continuous chest compression are being performed.</a:t>
            </a:r>
            <a:r>
              <a:rPr lang="en-US" dirty="0"/>
              <a:t> </a:t>
            </a:r>
            <a:r>
              <a:rPr lang="en-US" b="1" i="1" dirty="0">
                <a:hlinkClick r:id="rId2"/>
              </a:rPr>
              <a:t>(Class IIb, LOE C-D)</a:t>
            </a:r>
            <a:r>
              <a:rPr lang="en-US" dirty="0"/>
              <a:t> </a:t>
            </a:r>
            <a:r>
              <a:rPr lang="en-US" b="1" i="1" dirty="0">
                <a:hlinkClick r:id="rId3"/>
              </a:rPr>
              <a:t>(2015 Part 5)</a:t>
            </a:r>
            <a:endParaRPr lang="en-US" dirty="0"/>
          </a:p>
          <a:p>
            <a:r>
              <a:rPr lang="en-US" b="1" i="1" dirty="0"/>
              <a:t>Whenever an advanced airway (endotracheal tube or supraglottic device) is inserted during CPR, it may be reasonable for providers to perform continuous compressions with positive-pressure ventilation delivered without pausing chest compressions.</a:t>
            </a:r>
            <a:r>
              <a:rPr lang="en-US" dirty="0"/>
              <a:t> </a:t>
            </a:r>
            <a:r>
              <a:rPr lang="en-US" b="1" i="1" dirty="0">
                <a:hlinkClick r:id="rId2"/>
              </a:rPr>
              <a:t>(Class IIb, LOE C-LD)</a:t>
            </a:r>
            <a:r>
              <a:rPr lang="en-US" dirty="0"/>
              <a:t> </a:t>
            </a:r>
            <a:r>
              <a:rPr lang="en-US" b="1" i="1" dirty="0">
                <a:hlinkClick r:id="rId4"/>
              </a:rPr>
              <a:t>(2017 BLS)</a:t>
            </a:r>
            <a:endParaRPr lang="en-US" dirty="0"/>
          </a:p>
          <a:p>
            <a:r>
              <a:rPr lang="en-US" b="1" i="1" dirty="0"/>
              <a:t>It may be reasonable for the provider to deliver 1 breath every 6 seconds (10 breaths per minute) while continuous chest compressions are being performed.</a:t>
            </a:r>
            <a:r>
              <a:rPr lang="en-US" dirty="0"/>
              <a:t> </a:t>
            </a:r>
            <a:r>
              <a:rPr lang="en-US" b="1" i="1" dirty="0">
                <a:hlinkClick r:id="rId2"/>
              </a:rPr>
              <a:t>(Class IIb, LOE C-LD)</a:t>
            </a:r>
            <a:r>
              <a:rPr lang="en-US" dirty="0"/>
              <a:t> </a:t>
            </a:r>
            <a:r>
              <a:rPr lang="en-US" b="1" i="1" dirty="0">
                <a:hlinkClick r:id="rId3"/>
              </a:rPr>
              <a:t>(2015 Part 5)</a:t>
            </a:r>
            <a:endParaRPr lang="en-US" dirty="0"/>
          </a:p>
        </p:txBody>
      </p:sp>
    </p:spTree>
    <p:extLst>
      <p:ext uri="{BB962C8B-B14F-4D97-AF65-F5344CB8AC3E}">
        <p14:creationId xmlns:p14="http://schemas.microsoft.com/office/powerpoint/2010/main" val="17907314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0A0D5-7C8C-47E9-9131-A4AD5088DDF0}"/>
              </a:ext>
            </a:extLst>
          </p:cNvPr>
          <p:cNvSpPr>
            <a:spLocks noGrp="1"/>
          </p:cNvSpPr>
          <p:nvPr>
            <p:ph type="title"/>
          </p:nvPr>
        </p:nvSpPr>
        <p:spPr/>
        <p:txBody>
          <a:bodyPr/>
          <a:lstStyle/>
          <a:p>
            <a:r>
              <a:rPr lang="en-US" dirty="0"/>
              <a:t>Single vs Multi-rescuer with AED</a:t>
            </a:r>
          </a:p>
        </p:txBody>
      </p:sp>
      <p:sp>
        <p:nvSpPr>
          <p:cNvPr id="3" name="Content Placeholder 2">
            <a:extLst>
              <a:ext uri="{FF2B5EF4-FFF2-40B4-BE49-F238E27FC236}">
                <a16:creationId xmlns:a16="http://schemas.microsoft.com/office/drawing/2014/main" id="{6AFC4408-DBC5-4BDD-A247-85E6B3E05E55}"/>
              </a:ext>
            </a:extLst>
          </p:cNvPr>
          <p:cNvSpPr>
            <a:spLocks noGrp="1"/>
          </p:cNvSpPr>
          <p:nvPr>
            <p:ph idx="1"/>
          </p:nvPr>
        </p:nvSpPr>
        <p:spPr>
          <a:xfrm>
            <a:off x="1097280" y="2108201"/>
            <a:ext cx="4316692" cy="3760891"/>
          </a:xfrm>
        </p:spPr>
        <p:txBody>
          <a:bodyPr>
            <a:normAutofit/>
          </a:bodyPr>
          <a:lstStyle/>
          <a:p>
            <a:r>
              <a:rPr lang="en-US" dirty="0"/>
              <a:t>Single rescuer:</a:t>
            </a:r>
          </a:p>
          <a:p>
            <a:r>
              <a:rPr lang="en-US" dirty="0"/>
              <a:t>After activating the emergency response system, retrieve an AED (if nearby and easily accessible) and then return to the victim to attach and use the Automated External Defibrillator (AED) and provide CPR. </a:t>
            </a:r>
          </a:p>
          <a:p>
            <a:endParaRPr lang="en-US" dirty="0"/>
          </a:p>
        </p:txBody>
      </p:sp>
      <p:sp>
        <p:nvSpPr>
          <p:cNvPr id="4" name="Content Placeholder 2">
            <a:extLst>
              <a:ext uri="{FF2B5EF4-FFF2-40B4-BE49-F238E27FC236}">
                <a16:creationId xmlns:a16="http://schemas.microsoft.com/office/drawing/2014/main" id="{D2E30626-6C0B-406C-B90D-8BC72F29F857}"/>
              </a:ext>
            </a:extLst>
          </p:cNvPr>
          <p:cNvSpPr txBox="1">
            <a:spLocks/>
          </p:cNvSpPr>
          <p:nvPr/>
        </p:nvSpPr>
        <p:spPr>
          <a:xfrm>
            <a:off x="6693528" y="2108201"/>
            <a:ext cx="4316692" cy="3760891"/>
          </a:xfrm>
          <a:prstGeom prst="rect">
            <a:avLst/>
          </a:prstGeom>
        </p:spPr>
        <p:txBody>
          <a:bodyPr vert="horz" lIns="0" tIns="45720" rIns="0" bIns="45720" rtlCol="0">
            <a:normAutofit fontScale="92500" lnSpcReduction="20000"/>
          </a:bodyPr>
          <a:lst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dirty="0"/>
              <a:t>Two or more trained rescuers:</a:t>
            </a:r>
          </a:p>
          <a:p>
            <a:r>
              <a:rPr lang="en-US" dirty="0"/>
              <a:t>One rescuer begins CPR, starting with chest compressions. </a:t>
            </a:r>
          </a:p>
          <a:p>
            <a:r>
              <a:rPr lang="en-US" dirty="0"/>
              <a:t>Second rescuer activates the emergency response system and gets the AED (or a manual defibrillator in most hospitals) and other emergency equipment.</a:t>
            </a:r>
          </a:p>
          <a:p>
            <a:r>
              <a:rPr lang="en-US" dirty="0"/>
              <a:t>Use the AED or manual defibrillator as rapidly as possible.</a:t>
            </a:r>
          </a:p>
          <a:p>
            <a:r>
              <a:rPr lang="en-US" dirty="0"/>
              <a:t>Both rescuers provide CPR with chest compressions and ventilation.</a:t>
            </a:r>
          </a:p>
          <a:p>
            <a:endParaRPr lang="en-US" dirty="0"/>
          </a:p>
        </p:txBody>
      </p:sp>
      <p:sp>
        <p:nvSpPr>
          <p:cNvPr id="5" name="Content Placeholder 2">
            <a:extLst>
              <a:ext uri="{FF2B5EF4-FFF2-40B4-BE49-F238E27FC236}">
                <a16:creationId xmlns:a16="http://schemas.microsoft.com/office/drawing/2014/main" id="{A8EDE426-DA2C-42B8-B181-BD560E0CD351}"/>
              </a:ext>
            </a:extLst>
          </p:cNvPr>
          <p:cNvSpPr txBox="1">
            <a:spLocks/>
          </p:cNvSpPr>
          <p:nvPr/>
        </p:nvSpPr>
        <p:spPr>
          <a:xfrm>
            <a:off x="5740501" y="3288734"/>
            <a:ext cx="425211" cy="477508"/>
          </a:xfrm>
          <a:prstGeom prst="rect">
            <a:avLst/>
          </a:prstGeom>
        </p:spPr>
        <p:txBody>
          <a:bodyPr vert="horz" lIns="0" tIns="45720" rIns="0" bIns="45720" rtlCol="0">
            <a:normAutofit/>
          </a:bodyPr>
          <a:lst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dirty="0"/>
              <a:t>VS</a:t>
            </a:r>
          </a:p>
        </p:txBody>
      </p:sp>
    </p:spTree>
    <p:extLst>
      <p:ext uri="{BB962C8B-B14F-4D97-AF65-F5344CB8AC3E}">
        <p14:creationId xmlns:p14="http://schemas.microsoft.com/office/powerpoint/2010/main" val="9249875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49D68-000B-4B9F-9428-8C6A5682AF6E}"/>
              </a:ext>
            </a:extLst>
          </p:cNvPr>
          <p:cNvSpPr>
            <a:spLocks noGrp="1"/>
          </p:cNvSpPr>
          <p:nvPr>
            <p:ph type="title"/>
          </p:nvPr>
        </p:nvSpPr>
        <p:spPr/>
        <p:txBody>
          <a:bodyPr/>
          <a:lstStyle/>
          <a:p>
            <a:r>
              <a:rPr lang="en-US" dirty="0"/>
              <a:t>Team-Based Resuscitation</a:t>
            </a:r>
          </a:p>
        </p:txBody>
      </p:sp>
      <p:sp>
        <p:nvSpPr>
          <p:cNvPr id="3" name="Content Placeholder 2">
            <a:extLst>
              <a:ext uri="{FF2B5EF4-FFF2-40B4-BE49-F238E27FC236}">
                <a16:creationId xmlns:a16="http://schemas.microsoft.com/office/drawing/2014/main" id="{2F4C2508-E0C4-44C3-8561-7B0C0BAF9FB7}"/>
              </a:ext>
            </a:extLst>
          </p:cNvPr>
          <p:cNvSpPr>
            <a:spLocks noGrp="1"/>
          </p:cNvSpPr>
          <p:nvPr>
            <p:ph idx="1"/>
          </p:nvPr>
        </p:nvSpPr>
        <p:spPr/>
        <p:txBody>
          <a:bodyPr/>
          <a:lstStyle/>
          <a:p>
            <a:r>
              <a:rPr lang="en-US" dirty="0"/>
              <a:t>Resuscitation from cardiac arrest most often involves a team of caregivers with varied experience and composition.</a:t>
            </a:r>
          </a:p>
          <a:p>
            <a:r>
              <a:rPr lang="en-US" dirty="0"/>
              <a:t>A designated team leader directs team activities with the aim to minimize interruptions in CPR, ensure delivery of adequate compression rate and depth, minimization of leaning and avoidance of excessive ventilation.</a:t>
            </a:r>
          </a:p>
        </p:txBody>
      </p:sp>
    </p:spTree>
    <p:extLst>
      <p:ext uri="{BB962C8B-B14F-4D97-AF65-F5344CB8AC3E}">
        <p14:creationId xmlns:p14="http://schemas.microsoft.com/office/powerpoint/2010/main" val="31320416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3138A-4EED-4B38-9D1F-E826A09E99AC}"/>
              </a:ext>
            </a:extLst>
          </p:cNvPr>
          <p:cNvSpPr>
            <a:spLocks noGrp="1"/>
          </p:cNvSpPr>
          <p:nvPr>
            <p:ph type="title"/>
          </p:nvPr>
        </p:nvSpPr>
        <p:spPr/>
        <p:txBody>
          <a:bodyPr/>
          <a:lstStyle/>
          <a:p>
            <a:r>
              <a:rPr lang="en-US" dirty="0"/>
              <a:t>Foreign Body (Choking)</a:t>
            </a:r>
          </a:p>
        </p:txBody>
      </p:sp>
      <p:sp>
        <p:nvSpPr>
          <p:cNvPr id="3" name="Content Placeholder 2">
            <a:extLst>
              <a:ext uri="{FF2B5EF4-FFF2-40B4-BE49-F238E27FC236}">
                <a16:creationId xmlns:a16="http://schemas.microsoft.com/office/drawing/2014/main" id="{304E8391-01FF-45D2-9788-1480DEFE10A3}"/>
              </a:ext>
            </a:extLst>
          </p:cNvPr>
          <p:cNvSpPr>
            <a:spLocks noGrp="1"/>
          </p:cNvSpPr>
          <p:nvPr>
            <p:ph idx="1"/>
          </p:nvPr>
        </p:nvSpPr>
        <p:spPr/>
        <p:txBody>
          <a:bodyPr/>
          <a:lstStyle/>
          <a:p>
            <a:r>
              <a:rPr lang="en-US" b="1" i="1" dirty="0"/>
              <a:t>Although chest thrusts, back slaps, and abdominal thrusts are feasible and effective for relieving severe foreign body airway obstruction in conscious (responsive) adults and children &gt;1 year of age, for simplicity in training it is recommended that abdominal thrusts be applied in rapid sequence until the obstruction is relieved.</a:t>
            </a:r>
            <a:r>
              <a:rPr lang="en-US" dirty="0"/>
              <a:t> </a:t>
            </a:r>
            <a:r>
              <a:rPr lang="en-US" b="1" i="1" dirty="0">
                <a:hlinkClick r:id="rId2"/>
              </a:rPr>
              <a:t>(Class IIb, LOE B)</a:t>
            </a:r>
            <a:r>
              <a:rPr lang="en-US" dirty="0"/>
              <a:t> </a:t>
            </a:r>
            <a:r>
              <a:rPr lang="en-US" b="1" i="1" dirty="0">
                <a:hlinkClick r:id="rId3"/>
              </a:rPr>
              <a:t>(2010 Part 5)</a:t>
            </a:r>
            <a:endParaRPr lang="en-US" dirty="0"/>
          </a:p>
          <a:p>
            <a:r>
              <a:rPr lang="en-US" b="1" i="1" dirty="0"/>
              <a:t>If abdominal thrusts are not effective, the rescuer may consider chest thrusts.</a:t>
            </a:r>
            <a:r>
              <a:rPr lang="en-US" dirty="0"/>
              <a:t> </a:t>
            </a:r>
            <a:r>
              <a:rPr lang="en-US" b="1" i="1" dirty="0">
                <a:hlinkClick r:id="rId2"/>
              </a:rPr>
              <a:t>(Class IIb, LOE B)</a:t>
            </a:r>
            <a:r>
              <a:rPr lang="en-US" dirty="0"/>
              <a:t> </a:t>
            </a:r>
            <a:r>
              <a:rPr lang="en-US" b="1" i="1" dirty="0">
                <a:hlinkClick r:id="rId3"/>
              </a:rPr>
              <a:t>(2010 Part 5)</a:t>
            </a:r>
            <a:endParaRPr lang="en-US" dirty="0"/>
          </a:p>
          <a:p>
            <a:endParaRPr lang="en-US" dirty="0"/>
          </a:p>
        </p:txBody>
      </p:sp>
    </p:spTree>
    <p:extLst>
      <p:ext uri="{BB962C8B-B14F-4D97-AF65-F5344CB8AC3E}">
        <p14:creationId xmlns:p14="http://schemas.microsoft.com/office/powerpoint/2010/main" val="1603938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143001"/>
            <a:ext cx="7772400" cy="1470025"/>
          </a:xfrm>
        </p:spPr>
        <p:txBody>
          <a:bodyPr>
            <a:noAutofit/>
          </a:bodyPr>
          <a:lstStyle/>
          <a:p>
            <a:r>
              <a:rPr lang="en-US" sz="6600" dirty="0"/>
              <a:t>Course Objectives</a:t>
            </a:r>
          </a:p>
        </p:txBody>
      </p:sp>
      <p:sp>
        <p:nvSpPr>
          <p:cNvPr id="3" name="Subtitle 2"/>
          <p:cNvSpPr>
            <a:spLocks noGrp="1"/>
          </p:cNvSpPr>
          <p:nvPr>
            <p:ph type="subTitle" idx="1"/>
          </p:nvPr>
        </p:nvSpPr>
        <p:spPr>
          <a:xfrm>
            <a:off x="1981200" y="2743200"/>
            <a:ext cx="8427724" cy="1752600"/>
          </a:xfrm>
        </p:spPr>
        <p:txBody>
          <a:bodyPr>
            <a:normAutofit/>
          </a:bodyPr>
          <a:lstStyle/>
          <a:p>
            <a:pPr algn="l"/>
            <a:r>
              <a:rPr lang="en-US" sz="1600" b="1" dirty="0"/>
              <a:t>4. Demonstrate </a:t>
            </a:r>
            <a:r>
              <a:rPr lang="en-US" sz="1600" dirty="0"/>
              <a:t>the</a:t>
            </a:r>
          </a:p>
          <a:p>
            <a:pPr marL="914400" lvl="1" indent="-457200" algn="l">
              <a:buFont typeface="Arial" panose="020B0604020202020204" pitchFamily="34" charset="0"/>
              <a:buChar char="•"/>
            </a:pPr>
            <a:r>
              <a:rPr lang="en-US" sz="1400" dirty="0"/>
              <a:t>The use of an AED</a:t>
            </a:r>
          </a:p>
          <a:p>
            <a:pPr marL="914400" lvl="1" indent="-457200" algn="l">
              <a:buFont typeface="Arial" panose="020B0604020202020204" pitchFamily="34" charset="0"/>
              <a:buChar char="•"/>
            </a:pPr>
            <a:r>
              <a:rPr lang="en-US" sz="1400" dirty="0"/>
              <a:t>Effective ventilation delivery using a barrier device</a:t>
            </a:r>
          </a:p>
          <a:p>
            <a:pPr marL="914400" lvl="1" indent="-457200" algn="l">
              <a:buFont typeface="Arial" panose="020B0604020202020204" pitchFamily="34" charset="0"/>
              <a:buChar char="•"/>
            </a:pPr>
            <a:r>
              <a:rPr lang="en-US" sz="1400" dirty="0"/>
              <a:t>Techniques to relieve foreign body obstruction</a:t>
            </a:r>
          </a:p>
          <a:p>
            <a:pPr lvl="1" algn="l"/>
            <a:endParaRPr lang="en-US" sz="1400" dirty="0"/>
          </a:p>
          <a:p>
            <a:pPr algn="l"/>
            <a:endParaRPr lang="en-US" sz="1600" dirty="0"/>
          </a:p>
        </p:txBody>
      </p:sp>
    </p:spTree>
    <p:extLst>
      <p:ext uri="{BB962C8B-B14F-4D97-AF65-F5344CB8AC3E}">
        <p14:creationId xmlns:p14="http://schemas.microsoft.com/office/powerpoint/2010/main" val="279225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3138A-4EED-4B38-9D1F-E826A09E99AC}"/>
              </a:ext>
            </a:extLst>
          </p:cNvPr>
          <p:cNvSpPr>
            <a:spLocks noGrp="1"/>
          </p:cNvSpPr>
          <p:nvPr>
            <p:ph type="title"/>
          </p:nvPr>
        </p:nvSpPr>
        <p:spPr/>
        <p:txBody>
          <a:bodyPr/>
          <a:lstStyle/>
          <a:p>
            <a:r>
              <a:rPr lang="en-US" dirty="0"/>
              <a:t>Foreign Body (Choking)</a:t>
            </a:r>
          </a:p>
        </p:txBody>
      </p:sp>
      <p:sp>
        <p:nvSpPr>
          <p:cNvPr id="3" name="Content Placeholder 2">
            <a:extLst>
              <a:ext uri="{FF2B5EF4-FFF2-40B4-BE49-F238E27FC236}">
                <a16:creationId xmlns:a16="http://schemas.microsoft.com/office/drawing/2014/main" id="{304E8391-01FF-45D2-9788-1480DEFE10A3}"/>
              </a:ext>
            </a:extLst>
          </p:cNvPr>
          <p:cNvSpPr>
            <a:spLocks noGrp="1"/>
          </p:cNvSpPr>
          <p:nvPr>
            <p:ph idx="1"/>
          </p:nvPr>
        </p:nvSpPr>
        <p:spPr/>
        <p:txBody>
          <a:bodyPr/>
          <a:lstStyle/>
          <a:p>
            <a:r>
              <a:rPr lang="en-US" b="1" i="1" dirty="0"/>
              <a:t>If the patient looses consciousness, begin CPR. HOWEVER, ALWAYS CHECK FOR THE OBSTRUCTING OBJECT before providing breaths</a:t>
            </a:r>
            <a:endParaRPr lang="en-US" dirty="0"/>
          </a:p>
          <a:p>
            <a:endParaRPr lang="en-US" dirty="0"/>
          </a:p>
        </p:txBody>
      </p:sp>
    </p:spTree>
    <p:extLst>
      <p:ext uri="{BB962C8B-B14F-4D97-AF65-F5344CB8AC3E}">
        <p14:creationId xmlns:p14="http://schemas.microsoft.com/office/powerpoint/2010/main" val="11224541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92C91-D83C-4C1B-B131-5A9521701735}"/>
              </a:ext>
            </a:extLst>
          </p:cNvPr>
          <p:cNvSpPr>
            <a:spLocks noGrp="1"/>
          </p:cNvSpPr>
          <p:nvPr>
            <p:ph type="title"/>
          </p:nvPr>
        </p:nvSpPr>
        <p:spPr/>
        <p:txBody>
          <a:bodyPr/>
          <a:lstStyle/>
          <a:p>
            <a:r>
              <a:rPr lang="en-US" dirty="0"/>
              <a:t>Recovery Position</a:t>
            </a:r>
          </a:p>
        </p:txBody>
      </p:sp>
      <p:sp>
        <p:nvSpPr>
          <p:cNvPr id="3" name="Content Placeholder 2">
            <a:extLst>
              <a:ext uri="{FF2B5EF4-FFF2-40B4-BE49-F238E27FC236}">
                <a16:creationId xmlns:a16="http://schemas.microsoft.com/office/drawing/2014/main" id="{3BE73072-4AF9-4219-9E47-2584D9354FA5}"/>
              </a:ext>
            </a:extLst>
          </p:cNvPr>
          <p:cNvSpPr>
            <a:spLocks noGrp="1"/>
          </p:cNvSpPr>
          <p:nvPr>
            <p:ph idx="1"/>
          </p:nvPr>
        </p:nvSpPr>
        <p:spPr/>
        <p:txBody>
          <a:bodyPr/>
          <a:lstStyle/>
          <a:p>
            <a:r>
              <a:rPr lang="en-US" b="1" i="1" dirty="0"/>
              <a:t>There are several variations of the recovery position. The position used should be stable, near a true lateral position, with the head dependent and with no pressure on the chest to impair breathing.</a:t>
            </a:r>
            <a:r>
              <a:rPr lang="en-US" dirty="0"/>
              <a:t> </a:t>
            </a:r>
            <a:r>
              <a:rPr lang="en-US" b="1" i="1" dirty="0">
                <a:hlinkClick r:id="rId2"/>
              </a:rPr>
              <a:t>(Class </a:t>
            </a:r>
            <a:r>
              <a:rPr lang="en-US" b="1" i="1" dirty="0" err="1">
                <a:hlinkClick r:id="rId2"/>
              </a:rPr>
              <a:t>IIa</a:t>
            </a:r>
            <a:r>
              <a:rPr lang="en-US" b="1" i="1" dirty="0">
                <a:hlinkClick r:id="rId2"/>
              </a:rPr>
              <a:t>, LOE C)</a:t>
            </a:r>
            <a:r>
              <a:rPr lang="en-US" dirty="0"/>
              <a:t> </a:t>
            </a:r>
            <a:r>
              <a:rPr lang="en-US" b="1" i="1" dirty="0">
                <a:hlinkClick r:id="rId3"/>
              </a:rPr>
              <a:t>(2010 Part 5)</a:t>
            </a:r>
            <a:endParaRPr lang="en-US" dirty="0"/>
          </a:p>
        </p:txBody>
      </p:sp>
    </p:spTree>
    <p:extLst>
      <p:ext uri="{BB962C8B-B14F-4D97-AF65-F5344CB8AC3E}">
        <p14:creationId xmlns:p14="http://schemas.microsoft.com/office/powerpoint/2010/main" val="42182286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FDDE9-C958-463A-BE39-C455BAD5136F}"/>
              </a:ext>
            </a:extLst>
          </p:cNvPr>
          <p:cNvSpPr>
            <a:spLocks noGrp="1"/>
          </p:cNvSpPr>
          <p:nvPr>
            <p:ph type="title"/>
          </p:nvPr>
        </p:nvSpPr>
        <p:spPr/>
        <p:txBody>
          <a:bodyPr/>
          <a:lstStyle/>
          <a:p>
            <a:r>
              <a:rPr lang="en-US" dirty="0"/>
              <a:t>Citation:</a:t>
            </a:r>
          </a:p>
        </p:txBody>
      </p:sp>
      <p:sp>
        <p:nvSpPr>
          <p:cNvPr id="3" name="Content Placeholder 2">
            <a:extLst>
              <a:ext uri="{FF2B5EF4-FFF2-40B4-BE49-F238E27FC236}">
                <a16:creationId xmlns:a16="http://schemas.microsoft.com/office/drawing/2014/main" id="{62E177B2-0623-4BCB-9608-3077D9C3060E}"/>
              </a:ext>
            </a:extLst>
          </p:cNvPr>
          <p:cNvSpPr>
            <a:spLocks noGrp="1"/>
          </p:cNvSpPr>
          <p:nvPr>
            <p:ph idx="1"/>
          </p:nvPr>
        </p:nvSpPr>
        <p:spPr/>
        <p:txBody>
          <a:bodyPr/>
          <a:lstStyle/>
          <a:p>
            <a:r>
              <a:rPr lang="en-US" dirty="0"/>
              <a:t>American Heart Association. Web-based Integrated Guidelines for Cardiopulmonary Resuscitation and Emergency Cardiovascular Care – </a:t>
            </a:r>
            <a:r>
              <a:rPr lang="en-US" dirty="0">
                <a:hlinkClick r:id="rId2"/>
              </a:rPr>
              <a:t>Part 5: Adult Basic Life Support and Cardiopulmonary Resuscitation Quality</a:t>
            </a:r>
            <a:r>
              <a:rPr lang="en-US" dirty="0"/>
              <a:t>. </a:t>
            </a:r>
            <a:r>
              <a:rPr lang="en-US" dirty="0">
                <a:hlinkClick r:id="rId3"/>
              </a:rPr>
              <a:t>ECCguidelines.heart.org</a:t>
            </a:r>
            <a:r>
              <a:rPr lang="en-US" dirty="0"/>
              <a:t>.</a:t>
            </a:r>
          </a:p>
        </p:txBody>
      </p:sp>
    </p:spTree>
    <p:extLst>
      <p:ext uri="{BB962C8B-B14F-4D97-AF65-F5344CB8AC3E}">
        <p14:creationId xmlns:p14="http://schemas.microsoft.com/office/powerpoint/2010/main" val="8117144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B2EA78-AEB3-469B-9025-3B17201A457B}"/>
              </a:ext>
            </a:extLst>
          </p:cNvPr>
          <p:cNvSpPr>
            <a:spLocks noGrp="1"/>
          </p:cNvSpPr>
          <p:nvPr>
            <p:ph type="ctrTitle"/>
          </p:nvPr>
        </p:nvSpPr>
        <p:spPr>
          <a:xfrm>
            <a:off x="1097280" y="758952"/>
            <a:ext cx="10058400" cy="3892168"/>
          </a:xfrm>
        </p:spPr>
        <p:txBody>
          <a:bodyPr anchor="ctr">
            <a:normAutofit/>
          </a:bodyPr>
          <a:lstStyle/>
          <a:p>
            <a:pPr lvl="0"/>
            <a:r>
              <a:rPr lang="en-US" sz="4800" i="1" dirty="0">
                <a:solidFill>
                  <a:srgbClr val="FFFFFF"/>
                </a:solidFill>
              </a:rPr>
              <a:t>“Learn, act, save lives”</a:t>
            </a:r>
          </a:p>
        </p:txBody>
      </p:sp>
      <p:sp>
        <p:nvSpPr>
          <p:cNvPr id="49" name="Rectangle 48">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a:extLst>
              <a:ext uri="{FF2B5EF4-FFF2-40B4-BE49-F238E27FC236}">
                <a16:creationId xmlns:a16="http://schemas.microsoft.com/office/drawing/2014/main" id="{255E1F2F-E259-4EA8-9FFD-3A10AF541859}"/>
              </a:ext>
            </a:extLst>
          </p:cNvPr>
          <p:cNvSpPr>
            <a:spLocks noGrp="1"/>
          </p:cNvSpPr>
          <p:nvPr>
            <p:ph type="subTitle" idx="1"/>
          </p:nvPr>
        </p:nvSpPr>
        <p:spPr>
          <a:xfrm>
            <a:off x="1100051" y="5225240"/>
            <a:ext cx="10058400" cy="1143000"/>
          </a:xfrm>
        </p:spPr>
        <p:txBody>
          <a:bodyPr>
            <a:normAutofit/>
          </a:bodyPr>
          <a:lstStyle/>
          <a:p>
            <a:r>
              <a:rPr lang="en-US" dirty="0">
                <a:solidFill>
                  <a:srgbClr val="FFFFFF"/>
                </a:solidFill>
              </a:rPr>
              <a:t>- Beat to beat training </a:t>
            </a:r>
            <a:r>
              <a:rPr lang="en-US" sz="1600" dirty="0">
                <a:solidFill>
                  <a:srgbClr val="FFFFFF"/>
                </a:solidFill>
              </a:rPr>
              <a:t>LLC</a:t>
            </a:r>
            <a:endParaRPr lang="en-US" dirty="0">
              <a:solidFill>
                <a:srgbClr val="FFFFFF"/>
              </a:solidFill>
            </a:endParaRPr>
          </a:p>
        </p:txBody>
      </p:sp>
    </p:spTree>
    <p:extLst>
      <p:ext uri="{BB962C8B-B14F-4D97-AF65-F5344CB8AC3E}">
        <p14:creationId xmlns:p14="http://schemas.microsoft.com/office/powerpoint/2010/main" val="191714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143001"/>
            <a:ext cx="7772400" cy="1470025"/>
          </a:xfrm>
        </p:spPr>
        <p:txBody>
          <a:bodyPr>
            <a:noAutofit/>
          </a:bodyPr>
          <a:lstStyle/>
          <a:p>
            <a:r>
              <a:rPr lang="en-US" sz="6600" dirty="0"/>
              <a:t>Course Objectives</a:t>
            </a:r>
          </a:p>
        </p:txBody>
      </p:sp>
      <p:sp>
        <p:nvSpPr>
          <p:cNvPr id="3" name="Subtitle 2"/>
          <p:cNvSpPr>
            <a:spLocks noGrp="1"/>
          </p:cNvSpPr>
          <p:nvPr>
            <p:ph type="subTitle" idx="1"/>
          </p:nvPr>
        </p:nvSpPr>
        <p:spPr>
          <a:xfrm>
            <a:off x="1981200" y="2743200"/>
            <a:ext cx="8427724" cy="1752600"/>
          </a:xfrm>
        </p:spPr>
        <p:txBody>
          <a:bodyPr>
            <a:normAutofit/>
          </a:bodyPr>
          <a:lstStyle/>
          <a:p>
            <a:pPr algn="l"/>
            <a:r>
              <a:rPr lang="en-US" sz="1600" b="1" dirty="0"/>
              <a:t>4. Demonstrate </a:t>
            </a:r>
            <a:r>
              <a:rPr lang="en-US" sz="1600" dirty="0"/>
              <a:t>the</a:t>
            </a:r>
          </a:p>
          <a:p>
            <a:pPr marL="914400" lvl="1" indent="-457200" algn="l">
              <a:buFont typeface="Arial" panose="020B0604020202020204" pitchFamily="34" charset="0"/>
              <a:buChar char="•"/>
            </a:pPr>
            <a:r>
              <a:rPr lang="en-US" sz="1400" dirty="0"/>
              <a:t>The use of an AED</a:t>
            </a:r>
          </a:p>
          <a:p>
            <a:pPr marL="914400" lvl="1" indent="-457200" algn="l">
              <a:buFont typeface="Arial" panose="020B0604020202020204" pitchFamily="34" charset="0"/>
              <a:buChar char="•"/>
            </a:pPr>
            <a:r>
              <a:rPr lang="en-US" sz="1400" dirty="0"/>
              <a:t>Effective ventilation delivery using a barrier device</a:t>
            </a:r>
          </a:p>
          <a:p>
            <a:pPr lvl="1" algn="l"/>
            <a:endParaRPr lang="en-US" sz="1400" dirty="0"/>
          </a:p>
          <a:p>
            <a:pPr algn="l"/>
            <a:endParaRPr lang="en-US" sz="1600" dirty="0"/>
          </a:p>
        </p:txBody>
      </p:sp>
    </p:spTree>
    <p:extLst>
      <p:ext uri="{BB962C8B-B14F-4D97-AF65-F5344CB8AC3E}">
        <p14:creationId xmlns:p14="http://schemas.microsoft.com/office/powerpoint/2010/main" val="392252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41AE5-B49A-4926-AF12-1E1FAED060D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0607704-F113-478A-9093-BFD1BC6FDB7A}"/>
              </a:ext>
            </a:extLst>
          </p:cNvPr>
          <p:cNvSpPr>
            <a:spLocks noGrp="1"/>
          </p:cNvSpPr>
          <p:nvPr>
            <p:ph idx="1"/>
          </p:nvPr>
        </p:nvSpPr>
        <p:spPr/>
        <p:txBody>
          <a:bodyPr/>
          <a:lstStyle/>
          <a:p>
            <a:r>
              <a:rPr lang="en-US" dirty="0"/>
              <a:t>The goals of resuscitation are to:</a:t>
            </a:r>
          </a:p>
          <a:p>
            <a:pPr lvl="1"/>
            <a:r>
              <a:rPr lang="en-US" dirty="0"/>
              <a:t>preserve life</a:t>
            </a:r>
          </a:p>
          <a:p>
            <a:pPr lvl="1"/>
            <a:r>
              <a:rPr lang="en-US" dirty="0"/>
              <a:t>restore health</a:t>
            </a:r>
          </a:p>
          <a:p>
            <a:pPr lvl="1"/>
            <a:r>
              <a:rPr lang="en-US" dirty="0"/>
              <a:t>relieve suffering</a:t>
            </a:r>
          </a:p>
          <a:p>
            <a:pPr lvl="1"/>
            <a:r>
              <a:rPr lang="en-US" dirty="0"/>
              <a:t>limit disability</a:t>
            </a:r>
          </a:p>
          <a:p>
            <a:pPr lvl="1"/>
            <a:r>
              <a:rPr lang="en-US" dirty="0"/>
              <a:t>respect individuals’ decisions, rights, and privacy.</a:t>
            </a:r>
          </a:p>
          <a:p>
            <a:endParaRPr lang="en-US" dirty="0"/>
          </a:p>
        </p:txBody>
      </p:sp>
    </p:spTree>
    <p:extLst>
      <p:ext uri="{BB962C8B-B14F-4D97-AF65-F5344CB8AC3E}">
        <p14:creationId xmlns:p14="http://schemas.microsoft.com/office/powerpoint/2010/main" val="830198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D34D4-C96B-4B29-9DC3-EDD93A76BBB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ED269CC-D295-4A72-9D5B-1BF6861DED95}"/>
              </a:ext>
            </a:extLst>
          </p:cNvPr>
          <p:cNvSpPr>
            <a:spLocks noGrp="1"/>
          </p:cNvSpPr>
          <p:nvPr>
            <p:ph idx="1"/>
          </p:nvPr>
        </p:nvSpPr>
        <p:spPr>
          <a:xfrm>
            <a:off x="1097280" y="2108201"/>
            <a:ext cx="4836989" cy="3760891"/>
          </a:xfrm>
        </p:spPr>
        <p:txBody>
          <a:bodyPr/>
          <a:lstStyle/>
          <a:p>
            <a:r>
              <a:rPr lang="en-US" dirty="0"/>
              <a:t>Basic life support (BLS)</a:t>
            </a:r>
          </a:p>
          <a:p>
            <a:r>
              <a:rPr lang="en-US" dirty="0"/>
              <a:t>Advanced cardiovascular life support (ACLS)</a:t>
            </a:r>
          </a:p>
          <a:p>
            <a:r>
              <a:rPr lang="en-US" dirty="0"/>
              <a:t>Post–cardiac arrest care</a:t>
            </a:r>
          </a:p>
        </p:txBody>
      </p:sp>
      <p:sp>
        <p:nvSpPr>
          <p:cNvPr id="4" name="Arrow: Right 3">
            <a:extLst>
              <a:ext uri="{FF2B5EF4-FFF2-40B4-BE49-F238E27FC236}">
                <a16:creationId xmlns:a16="http://schemas.microsoft.com/office/drawing/2014/main" id="{04411BAD-F998-4137-A98B-AFC0D7323BDD}"/>
              </a:ext>
            </a:extLst>
          </p:cNvPr>
          <p:cNvSpPr/>
          <p:nvPr/>
        </p:nvSpPr>
        <p:spPr>
          <a:xfrm>
            <a:off x="5841894" y="2685957"/>
            <a:ext cx="494523" cy="3545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065E25C-A739-4694-8002-5F7494C5964D}"/>
              </a:ext>
            </a:extLst>
          </p:cNvPr>
          <p:cNvSpPr/>
          <p:nvPr/>
        </p:nvSpPr>
        <p:spPr>
          <a:xfrm>
            <a:off x="6428792" y="2281729"/>
            <a:ext cx="4726888" cy="1200329"/>
          </a:xfrm>
          <a:prstGeom prst="rect">
            <a:avLst/>
          </a:prstGeom>
        </p:spPr>
        <p:txBody>
          <a:bodyPr wrap="square">
            <a:spAutoFit/>
          </a:bodyPr>
          <a:lstStyle/>
          <a:p>
            <a:r>
              <a:rPr lang="en-US" dirty="0"/>
              <a:t>are labels of convenience that each describe a set of skills and knowledge that are applied sequentially during the treatment of patients who have a cardiac arrest.</a:t>
            </a:r>
          </a:p>
        </p:txBody>
      </p:sp>
    </p:spTree>
    <p:extLst>
      <p:ext uri="{BB962C8B-B14F-4D97-AF65-F5344CB8AC3E}">
        <p14:creationId xmlns:p14="http://schemas.microsoft.com/office/powerpoint/2010/main" val="2660537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AC9D2-0F59-4008-ADCE-1E36FCB5717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C89B778-38A6-405A-9D96-4DF5CAE6D3B4}"/>
              </a:ext>
            </a:extLst>
          </p:cNvPr>
          <p:cNvSpPr>
            <a:spLocks noGrp="1"/>
          </p:cNvSpPr>
          <p:nvPr>
            <p:ph idx="1"/>
          </p:nvPr>
        </p:nvSpPr>
        <p:spPr/>
        <p:txBody>
          <a:bodyPr/>
          <a:lstStyle/>
          <a:p>
            <a:r>
              <a:rPr lang="en-US" dirty="0"/>
              <a:t>Healthcare delivery require an effective system of care. It needs structure, process, system, and patient outcomes. Systems must be in place to address expected and unexpected challenges and the process must be continually monitored and re-examined to address flaws and failures.</a:t>
            </a:r>
          </a:p>
        </p:txBody>
      </p:sp>
    </p:spTree>
    <p:extLst>
      <p:ext uri="{BB962C8B-B14F-4D97-AF65-F5344CB8AC3E}">
        <p14:creationId xmlns:p14="http://schemas.microsoft.com/office/powerpoint/2010/main" val="2116519650"/>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WO.pptx" id="{769520F8-BFE5-4C8C-A7AA-375C025A91CE}" vid="{AEAFD717-D3C8-4034-8F7E-D5220B0CCE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{074BE3C0-14ED-4215-A574-502EF6F38F18}tf56160789</Template>
  <TotalTime>0</TotalTime>
  <Words>2879</Words>
  <Application>Microsoft Office PowerPoint</Application>
  <PresentationFormat>Widescreen</PresentationFormat>
  <Paragraphs>204</Paragraphs>
  <Slides>53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53</vt:i4>
      </vt:variant>
    </vt:vector>
  </HeadingPairs>
  <TitlesOfParts>
    <vt:vector size="60" baseType="lpstr">
      <vt:lpstr>Arial</vt:lpstr>
      <vt:lpstr>Bookman Old Style</vt:lpstr>
      <vt:lpstr>Calibri</vt:lpstr>
      <vt:lpstr>Franklin Gothic Book</vt:lpstr>
      <vt:lpstr>Montserrat</vt:lpstr>
      <vt:lpstr>Wingdings</vt:lpstr>
      <vt:lpstr>1_RetrospectVTI</vt:lpstr>
      <vt:lpstr>Basic Life Support (Integrated Guide)</vt:lpstr>
      <vt:lpstr>Course Objectives</vt:lpstr>
      <vt:lpstr>Course Objectives</vt:lpstr>
      <vt:lpstr>Course Objectives</vt:lpstr>
      <vt:lpstr>Course Objectives</vt:lpstr>
      <vt:lpstr>Course Objectives</vt:lpstr>
      <vt:lpstr>Introduction</vt:lpstr>
      <vt:lpstr>Introduction</vt:lpstr>
      <vt:lpstr>Introduction</vt:lpstr>
      <vt:lpstr>Recognition</vt:lpstr>
      <vt:lpstr> Age Definition (American Heart Association BLS Provider Manual p.2)  </vt:lpstr>
      <vt:lpstr>What is BLS?</vt:lpstr>
      <vt:lpstr>Cardiac Arrest</vt:lpstr>
      <vt:lpstr>Cardiac Arrest</vt:lpstr>
      <vt:lpstr>BLS Sequence</vt:lpstr>
      <vt:lpstr>Is the SCENE SAFE?</vt:lpstr>
      <vt:lpstr>Is the patient RESPONDING?</vt:lpstr>
      <vt:lpstr>Activate emergency response!</vt:lpstr>
      <vt:lpstr>Activate emergency response!</vt:lpstr>
      <vt:lpstr>Pulse and Breathing</vt:lpstr>
      <vt:lpstr>Pulse and Breathing</vt:lpstr>
      <vt:lpstr>Pulse and Breathing</vt:lpstr>
      <vt:lpstr>Pulse and Breathing</vt:lpstr>
      <vt:lpstr>Chest Compressions</vt:lpstr>
      <vt:lpstr>High Quality Cardio-Pulmonary Resuscitation</vt:lpstr>
      <vt:lpstr>HIGH QUALITY CHEST COMPRESSIONS</vt:lpstr>
      <vt:lpstr>Hand Position</vt:lpstr>
      <vt:lpstr>Chest Compression Rate (100-120bpm)</vt:lpstr>
      <vt:lpstr>Chest Compression Depth (at least 2in or 5cm)  *avoid excessive chest compression depths (greater than 2.4 inches or 6 cm)</vt:lpstr>
      <vt:lpstr>Chest Recoil (IS JUST AS IMPORTANT!)</vt:lpstr>
      <vt:lpstr>LESS than 10 second interruptions</vt:lpstr>
      <vt:lpstr>LESS than 10 second interruptions</vt:lpstr>
      <vt:lpstr>LESS than 10 second interruptions</vt:lpstr>
      <vt:lpstr>Switch Compressors</vt:lpstr>
      <vt:lpstr>Switch Compressors</vt:lpstr>
      <vt:lpstr>Compression to Ventilation (30:2)</vt:lpstr>
      <vt:lpstr>Airway Management</vt:lpstr>
      <vt:lpstr>Rescue Breaths and Breathing</vt:lpstr>
      <vt:lpstr>Rescue Breaths and Breathing</vt:lpstr>
      <vt:lpstr>Rescue Breaths and Breathing</vt:lpstr>
      <vt:lpstr>HIGHLIGHTS of Rescue Breaths and Breathing</vt:lpstr>
      <vt:lpstr>Airway Management: Lay Rescuer vs HCP</vt:lpstr>
      <vt:lpstr>Mouth to Mouth (Rescue Breathing)</vt:lpstr>
      <vt:lpstr>Mouth to Nose (Rescue Breathing)</vt:lpstr>
      <vt:lpstr>Mouth to Stoma (Rescue Breathing)</vt:lpstr>
      <vt:lpstr>Bag-mask Ventilation (with advanced airway)</vt:lpstr>
      <vt:lpstr>Single vs Multi-rescuer with AED</vt:lpstr>
      <vt:lpstr>Team-Based Resuscitation</vt:lpstr>
      <vt:lpstr>Foreign Body (Choking)</vt:lpstr>
      <vt:lpstr>Foreign Body (Choking)</vt:lpstr>
      <vt:lpstr>Recovery Position</vt:lpstr>
      <vt:lpstr>Citation:</vt:lpstr>
      <vt:lpstr>“Learn, act, save lives”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2020-04-12T06:43:56Z</dcterms:created>
  <dcterms:modified xsi:type="dcterms:W3CDTF">2020-04-14T11:31:55Z</dcterms:modified>
</cp:coreProperties>
</file>